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4" r:id="rId2"/>
    <p:sldId id="317" r:id="rId3"/>
    <p:sldId id="318" r:id="rId4"/>
    <p:sldId id="319" r:id="rId5"/>
    <p:sldId id="320" r:id="rId6"/>
    <p:sldId id="323" r:id="rId7"/>
    <p:sldId id="277" r:id="rId8"/>
    <p:sldId id="278" r:id="rId9"/>
    <p:sldId id="280" r:id="rId10"/>
    <p:sldId id="282" r:id="rId11"/>
    <p:sldId id="283" r:id="rId12"/>
    <p:sldId id="284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24" r:id="rId3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0" d="100"/>
          <a:sy n="80" d="100"/>
        </p:scale>
        <p:origin x="8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ACB8-7794-4B48-ABCF-A6F695FA0C35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56442-5A00-4955-8156-A1DDCE53A50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390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394B7D-376A-4890-9904-0AD91DD15FA1}" type="slidenum">
              <a:rPr lang="es-PE" altLang="es-PE" smtClean="0"/>
              <a:pPr/>
              <a:t>29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4575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A966D67-27C8-41D6-B8BB-E3047CDF25BF}" type="slidenum">
              <a:rPr lang="es-PE" altLang="es-PE" smtClean="0"/>
              <a:pPr/>
              <a:t>30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3302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AFA8F7-C763-4212-BAF1-04DFAC80FC82}" type="slidenum">
              <a:rPr lang="es-PE" altLang="es-PE" smtClean="0"/>
              <a:pPr/>
              <a:t>31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21019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E43AAA-C33D-4E48-A90B-89A2A3DF4389}" type="slidenum">
              <a:rPr lang="es-PE" altLang="es-PE" smtClean="0"/>
              <a:pPr/>
              <a:t>32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803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E43AAA-C33D-4E48-A90B-89A2A3DF4389}" type="slidenum">
              <a:rPr lang="es-PE" altLang="es-PE" smtClean="0"/>
              <a:pPr/>
              <a:t>33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0342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EE23D9-1094-46E9-AEF0-9B758C3F08B6}" type="slidenum">
              <a:rPr lang="es-PE" altLang="es-PE" smtClean="0"/>
              <a:pPr/>
              <a:t>18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1006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E8CE0F-D273-4957-ABB9-0D99617E7B1E}" type="slidenum">
              <a:rPr lang="es-PE" altLang="es-PE" smtClean="0"/>
              <a:pPr/>
              <a:t>19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71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BF2E2C-C51E-4D40-8E08-DEC2ADECB12D}" type="slidenum">
              <a:rPr lang="es-PE" altLang="es-PE" smtClean="0"/>
              <a:pPr/>
              <a:t>20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2182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5769-EE1D-4FDE-BB2A-605D4608EC94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74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90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097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08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3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3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3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3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3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00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4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15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5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80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34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97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5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65C5EE"/>
            </a:gs>
            <a:gs pos="5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DDA1-25C9-46EC-8DD1-ACC084F3A671}" type="datetimeFigureOut">
              <a:rPr lang="es-PE" smtClean="0"/>
              <a:t>4/04/2025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10F7-781E-4F1C-BD33-79E1E7DFFA16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12 Imagen" descr="logote.bmp"/>
          <p:cNvPicPr/>
          <p:nvPr userDrawn="1"/>
        </p:nvPicPr>
        <p:blipFill>
          <a:blip r:embed="rId19" cstate="print"/>
          <a:srcRect b="61926"/>
          <a:stretch>
            <a:fillRect/>
          </a:stretch>
        </p:blipFill>
        <p:spPr>
          <a:xfrm>
            <a:off x="251520" y="188640"/>
            <a:ext cx="4039870" cy="970915"/>
          </a:xfrm>
          <a:prstGeom prst="rect">
            <a:avLst/>
          </a:prstGeom>
        </p:spPr>
      </p:pic>
      <p:pic>
        <p:nvPicPr>
          <p:cNvPr id="8" name="Picture 12" descr="C:\Users\MALANIA\Downloads\LOGO_FINAL_ESCUELA_S (1).jpg"/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995"/>
            <a:ext cx="1727835" cy="9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4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3.png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11" Type="http://schemas.openxmlformats.org/officeDocument/2006/relationships/image" Target="../media/image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5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emf"/><Relationship Id="rId5" Type="http://schemas.microsoft.com/office/2007/relationships/hdphoto" Target="../media/hdphoto1.wdp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4.jpe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371600" y="3680539"/>
            <a:ext cx="6400800" cy="1958261"/>
          </a:xfrm>
        </p:spPr>
        <p:txBody>
          <a:bodyPr>
            <a:normAutofit fontScale="92500" lnSpcReduction="10000"/>
          </a:bodyPr>
          <a:lstStyle/>
          <a:p>
            <a:endParaRPr lang="es-PE" dirty="0"/>
          </a:p>
          <a:p>
            <a:r>
              <a:rPr lang="es-PE" b="1" dirty="0">
                <a:solidFill>
                  <a:srgbClr val="C00000"/>
                </a:solidFill>
              </a:rPr>
              <a:t>SEÑALIZACIÓN Y RUTAS DE EVACUACION EN INSTITUCIONES EDUCATIVAS</a:t>
            </a:r>
          </a:p>
        </p:txBody>
      </p:sp>
      <p:pic>
        <p:nvPicPr>
          <p:cNvPr id="10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4BE740D-BA40-4A27-AA93-EC322C106373}"/>
              </a:ext>
            </a:extLst>
          </p:cNvPr>
          <p:cNvSpPr txBox="1"/>
          <p:nvPr/>
        </p:nvSpPr>
        <p:spPr>
          <a:xfrm>
            <a:off x="971600" y="1618436"/>
            <a:ext cx="74563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TALLER REGIONAL DE FORTALECIMIENTO DE CAPACIDADES EN GESTIÓN INTEGRAL DEL RIESGO DE DESASTRES, CAMBIO CLIMATICO.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136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570524" y="301561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ortar rectángulo de esquina diagonal"/>
          <p:cNvSpPr/>
          <p:nvPr/>
        </p:nvSpPr>
        <p:spPr>
          <a:xfrm>
            <a:off x="3851920" y="1602888"/>
            <a:ext cx="3851810" cy="648072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</a:t>
            </a:r>
          </a:p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Color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6912" r="16389" b="11250"/>
          <a:stretch/>
        </p:blipFill>
        <p:spPr bwMode="auto">
          <a:xfrm>
            <a:off x="66465" y="1331905"/>
            <a:ext cx="8671048" cy="52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0 Pentágono"/>
          <p:cNvSpPr>
            <a:spLocks noChangeArrowheads="1"/>
          </p:cNvSpPr>
          <p:nvPr/>
        </p:nvSpPr>
        <p:spPr bwMode="auto">
          <a:xfrm>
            <a:off x="1612076" y="1466199"/>
            <a:ext cx="3934243" cy="432049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COMPONENTES DE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350474" y="2051556"/>
            <a:ext cx="447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 DE SALIDA DE SEGURIDAD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74005" y="3158882"/>
            <a:ext cx="180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INFORMACIÓN ADICIONAL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251520" y="3296366"/>
            <a:ext cx="180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FLECHA DIRECCIONAL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2678596" y="5418079"/>
            <a:ext cx="9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COLOR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4604887" y="53399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SÍMBOLO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040492" y="5795972"/>
            <a:ext cx="71287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COMPONENTES: COLOR + FORMA GEOMÉTRICA +SÍMBOLO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0472" r="20313" b="39764"/>
          <a:stretch/>
        </p:blipFill>
        <p:spPr bwMode="auto">
          <a:xfrm>
            <a:off x="2524381" y="2677269"/>
            <a:ext cx="4161014" cy="183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37 Conector angular"/>
          <p:cNvCxnSpPr/>
          <p:nvPr/>
        </p:nvCxnSpPr>
        <p:spPr>
          <a:xfrm flipV="1">
            <a:off x="6413815" y="3467131"/>
            <a:ext cx="833203" cy="554116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endCxn id="47" idx="0"/>
          </p:cNvCxnSpPr>
          <p:nvPr/>
        </p:nvCxnSpPr>
        <p:spPr>
          <a:xfrm rot="16200000" flipH="1">
            <a:off x="4330616" y="4417565"/>
            <a:ext cx="1196614" cy="648071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28 Conector angular"/>
          <p:cNvCxnSpPr/>
          <p:nvPr/>
        </p:nvCxnSpPr>
        <p:spPr>
          <a:xfrm rot="5400000">
            <a:off x="2664856" y="4485291"/>
            <a:ext cx="1396829" cy="468747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35 Conector angular"/>
          <p:cNvCxnSpPr/>
          <p:nvPr/>
        </p:nvCxnSpPr>
        <p:spPr>
          <a:xfrm rot="10800000">
            <a:off x="1581073" y="3467134"/>
            <a:ext cx="943309" cy="475565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5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42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0 Pentágono"/>
          <p:cNvSpPr>
            <a:spLocks noChangeArrowheads="1"/>
          </p:cNvSpPr>
          <p:nvPr/>
        </p:nvSpPr>
        <p:spPr bwMode="auto">
          <a:xfrm>
            <a:off x="205709" y="1412776"/>
            <a:ext cx="3934243" cy="432049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COMPONENTES DE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860033" y="32036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INFORMACIÓN ADICIONAL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539552" y="3059668"/>
            <a:ext cx="253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FLECHA DIRECCIONAL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4309970" y="3059668"/>
            <a:ext cx="18412" cy="29523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6" t="12800" r="23427" b="65068"/>
          <a:stretch/>
        </p:blipFill>
        <p:spPr bwMode="auto">
          <a:xfrm>
            <a:off x="4788024" y="3923764"/>
            <a:ext cx="405431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05709" y="6228020"/>
            <a:ext cx="8636628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b="1" dirty="0"/>
              <a:t>Estas señales  se pueden colocar arriba, abajo, izquierda o derecha de la señal principal.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0472" r="20313" b="39764"/>
          <a:stretch/>
        </p:blipFill>
        <p:spPr bwMode="auto">
          <a:xfrm>
            <a:off x="3424078" y="2206604"/>
            <a:ext cx="1940011" cy="85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1331640" y="3563724"/>
            <a:ext cx="2304256" cy="2376264"/>
            <a:chOff x="683568" y="2852936"/>
            <a:chExt cx="2304256" cy="2376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651" t="47769" r="61612" b="29587"/>
            <a:stretch>
              <a:fillRect/>
            </a:stretch>
          </p:blipFill>
          <p:spPr bwMode="auto">
            <a:xfrm>
              <a:off x="683568" y="2852936"/>
              <a:ext cx="115212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7801" t="47651" r="40289" b="29663"/>
            <a:stretch>
              <a:fillRect/>
            </a:stretch>
          </p:blipFill>
          <p:spPr bwMode="auto">
            <a:xfrm>
              <a:off x="1907704" y="2852936"/>
              <a:ext cx="10801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1019" t="48950" r="76267" b="27907"/>
            <a:stretch>
              <a:fillRect/>
            </a:stretch>
          </p:blipFill>
          <p:spPr bwMode="auto">
            <a:xfrm>
              <a:off x="683568" y="4077073"/>
              <a:ext cx="1152128" cy="115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3152" t="48950" r="54134" b="28447"/>
            <a:stretch>
              <a:fillRect/>
            </a:stretch>
          </p:blipFill>
          <p:spPr bwMode="auto">
            <a:xfrm>
              <a:off x="1907704" y="4077072"/>
              <a:ext cx="10801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0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11739" y="2060848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SEÑALES Y CARTELES SEGÚN DISTANCIA MÁXIMA DE VISUALIZACIÓN 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NTP 399.010-1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87071"/>
              </p:ext>
            </p:extLst>
          </p:nvPr>
        </p:nvGraphicFramePr>
        <p:xfrm>
          <a:off x="287526" y="3203808"/>
          <a:ext cx="8568949" cy="2745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1400" b="1" dirty="0"/>
                        <a:t>SÍMBOLO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ZONA SEGURA EN CASO</a:t>
                      </a:r>
                      <a:r>
                        <a:rPr lang="es-ES" sz="1200" baseline="0" dirty="0"/>
                        <a:t> DE SISMO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UBICACIÓN DE EXTINTOR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RUTA DE EVACUACIÓN DERECHA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RUTA DE EVACUACIÓN IZQUIERDA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ESCALERA DE EMERGENCIA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ZONA SEGURA EN CASO DE SISMO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INDICACIÓN DE EXTINTOR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SENTIDO Y RUTA DE EVACUACIÓN (DERECHA)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SENTIDO Y RUTA DE EVACUACIÓN (IZQUIERDA)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UBICACIÓN</a:t>
                      </a:r>
                      <a:r>
                        <a:rPr lang="es-ES" sz="1200" baseline="0" dirty="0"/>
                        <a:t> DE ESCALERA DE EMERGENCIA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PLÁSTICO DE 500 MICRAS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66745" r="68375" b="16013"/>
          <a:stretch>
            <a:fillRect/>
          </a:stretch>
        </p:blipFill>
        <p:spPr bwMode="auto">
          <a:xfrm>
            <a:off x="8028384" y="3249047"/>
            <a:ext cx="5816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7" t="52430" r="13031" b="18683"/>
          <a:stretch/>
        </p:blipFill>
        <p:spPr bwMode="auto">
          <a:xfrm>
            <a:off x="6709335" y="3291091"/>
            <a:ext cx="720080" cy="8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3" t="53472" r="27681" b="17873"/>
          <a:stretch/>
        </p:blipFill>
        <p:spPr bwMode="auto">
          <a:xfrm>
            <a:off x="5102254" y="3275427"/>
            <a:ext cx="720080" cy="8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31597" r="47155" b="12385"/>
          <a:stretch/>
        </p:blipFill>
        <p:spPr bwMode="auto">
          <a:xfrm>
            <a:off x="3469435" y="3228080"/>
            <a:ext cx="627757" cy="9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40278" r="72516" b="32465"/>
          <a:stretch/>
        </p:blipFill>
        <p:spPr bwMode="auto">
          <a:xfrm>
            <a:off x="2051721" y="3269595"/>
            <a:ext cx="577078" cy="78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529571" y="1590253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DIMENSIÓN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0976" y="2240868"/>
            <a:ext cx="866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SEÑALES Y CARTELES SEGÚN DISTANCIA MÁXIMA DE VISUALIZACIÓN 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NTP 399.010-1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68599"/>
              </p:ext>
            </p:extLst>
          </p:nvPr>
        </p:nvGraphicFramePr>
        <p:xfrm>
          <a:off x="251522" y="3172688"/>
          <a:ext cx="8568949" cy="3136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1742">
                <a:tc>
                  <a:txBody>
                    <a:bodyPr/>
                    <a:lstStyle/>
                    <a:p>
                      <a:r>
                        <a:rPr lang="es-ES" sz="1400" b="1" dirty="0"/>
                        <a:t>SÍMBOLO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ZONA SEGURA EN CASO</a:t>
                      </a:r>
                      <a:r>
                        <a:rPr lang="es-ES" sz="1200" baseline="0" dirty="0"/>
                        <a:t> DE SISMO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UBICACIÓN DE EXTINTOR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RUTA DE EVACUACIÓN DERECHA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RUTA DE EVACUACIÓN IZQUIERDA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ESCALERA DE EMERGENCIA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2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ZONA SEGURA EN CASO DE SISMO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INDICACIÓN DE EXTINTOR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SENTIDO Y RUTA DE EVACUACIÓN (DERECHA)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SENTIDO Y RUTA DE EVACUACIÓN (IZQUIERDA)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UBICACIÓN</a:t>
                      </a:r>
                      <a:r>
                        <a:rPr lang="es-ES" sz="1200" baseline="0" dirty="0"/>
                        <a:t> DE ESCALERA DE EMERGENCIA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PVC AUTOADHESIVO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PLÁSTICO DE 500 MICRAS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 l="25097" t="66745" r="68375" b="16013"/>
          <a:stretch>
            <a:fillRect/>
          </a:stretch>
        </p:blipFill>
        <p:spPr bwMode="auto">
          <a:xfrm>
            <a:off x="7917600" y="3255938"/>
            <a:ext cx="5816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7" t="52430" r="13031" b="18683"/>
          <a:stretch/>
        </p:blipFill>
        <p:spPr bwMode="auto">
          <a:xfrm>
            <a:off x="6553865" y="3334192"/>
            <a:ext cx="720080" cy="8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3" t="53472" r="27681" b="17873"/>
          <a:stretch/>
        </p:blipFill>
        <p:spPr bwMode="auto">
          <a:xfrm>
            <a:off x="4933686" y="3335768"/>
            <a:ext cx="720080" cy="8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31597" r="47155" b="12385"/>
          <a:stretch/>
        </p:blipFill>
        <p:spPr bwMode="auto">
          <a:xfrm>
            <a:off x="3371472" y="3335768"/>
            <a:ext cx="627757" cy="9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40278" r="72516" b="32465"/>
          <a:stretch/>
        </p:blipFill>
        <p:spPr bwMode="auto">
          <a:xfrm>
            <a:off x="2031399" y="3404937"/>
            <a:ext cx="577078" cy="78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94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93741" y="1407691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DIMENSIÓN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2062589"/>
            <a:ext cx="829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SEÑALES Y CARTELES SEGÚN DISTANCIA MÁXIMA DE VISUALIZACIÓN 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NTP 399.010-1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43839"/>
              </p:ext>
            </p:extLst>
          </p:nvPr>
        </p:nvGraphicFramePr>
        <p:xfrm>
          <a:off x="323529" y="2904925"/>
          <a:ext cx="8568949" cy="3548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0758">
                <a:tc>
                  <a:txBody>
                    <a:bodyPr/>
                    <a:lstStyle/>
                    <a:p>
                      <a:r>
                        <a:rPr lang="es-ES" sz="1400" b="1" dirty="0"/>
                        <a:t>SÍMBOLO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SALIDA</a:t>
                      </a:r>
                      <a:r>
                        <a:rPr lang="es-ES" sz="1200" baseline="0" dirty="0"/>
                        <a:t> DE EMERGENCIA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DETECTOR DE HUMO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DETECTOR</a:t>
                      </a:r>
                      <a:r>
                        <a:rPr lang="es-ES" sz="1200" baseline="0" dirty="0"/>
                        <a:t> DE TEMPERATURA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GABINETE CONTRA INCENDIOS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ZONA DE EVACUACIÓN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7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UBICACIÓN DE SALIDA DE EMERGENCIA</a:t>
                      </a:r>
                      <a:endParaRPr lang="es-P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DETECTOR DE HUMO CON ALARMA SONORA</a:t>
                      </a:r>
                      <a:endParaRPr lang="es-P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DETECTOR</a:t>
                      </a:r>
                      <a:r>
                        <a:rPr lang="es-ES" sz="1200" baseline="0" dirty="0"/>
                        <a:t> DE TEMPERATURA CON ALARMA SONORA</a:t>
                      </a:r>
                      <a:endParaRPr lang="es-PE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GABINETE</a:t>
                      </a:r>
                      <a:r>
                        <a:rPr lang="es-ES" sz="1200" baseline="0" dirty="0"/>
                        <a:t> CONTRA INCENDIOS (MANGUERA 100 PIES)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PUNTO DE EVACUACIÓN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CÍRCULO PINTADO COLOR  AMARILLO EN PISO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PLÁSTICO DE 500 MICRAS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EQUIPO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EQUIPO</a:t>
                      </a:r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9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DIMENSIONES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0.30 X 0.40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0.80 X 1.00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LINEA=</a:t>
                      </a:r>
                      <a:r>
                        <a:rPr lang="es-ES" sz="1200" baseline="0" dirty="0"/>
                        <a:t> 0.10CM</a:t>
                      </a:r>
                    </a:p>
                    <a:p>
                      <a:r>
                        <a:rPr lang="es-ES" sz="1200" baseline="0" dirty="0"/>
                        <a:t>RADIO= 2.50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t="19384" r="11060" b="7924"/>
          <a:stretch>
            <a:fillRect/>
          </a:stretch>
        </p:blipFill>
        <p:spPr bwMode="auto">
          <a:xfrm>
            <a:off x="3203849" y="2976932"/>
            <a:ext cx="1008112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Elipse"/>
          <p:cNvSpPr/>
          <p:nvPr/>
        </p:nvSpPr>
        <p:spPr>
          <a:xfrm>
            <a:off x="4860033" y="312094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8 CuadroTexto"/>
          <p:cNvSpPr txBox="1"/>
          <p:nvPr/>
        </p:nvSpPr>
        <p:spPr>
          <a:xfrm>
            <a:off x="5070164" y="312094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T</a:t>
            </a:r>
            <a:endParaRPr lang="es-PE" sz="4000" b="1" dirty="0">
              <a:solidFill>
                <a:srgbClr val="FF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 l="14466" t="41600" r="71359" b="20600"/>
          <a:stretch>
            <a:fillRect/>
          </a:stretch>
        </p:blipFill>
        <p:spPr bwMode="auto">
          <a:xfrm>
            <a:off x="6516216" y="2940926"/>
            <a:ext cx="648072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54 Grupo"/>
          <p:cNvGrpSpPr/>
          <p:nvPr/>
        </p:nvGrpSpPr>
        <p:grpSpPr>
          <a:xfrm>
            <a:off x="7847857" y="2976930"/>
            <a:ext cx="900608" cy="936104"/>
            <a:chOff x="9900592" y="3573016"/>
            <a:chExt cx="1296144" cy="1296144"/>
          </a:xfrm>
        </p:grpSpPr>
        <p:sp>
          <p:nvSpPr>
            <p:cNvPr id="32" name="31 Elipse"/>
            <p:cNvSpPr/>
            <p:nvPr/>
          </p:nvSpPr>
          <p:spPr>
            <a:xfrm>
              <a:off x="9900592" y="3573016"/>
              <a:ext cx="1296144" cy="129614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10130792" y="3762832"/>
              <a:ext cx="962311" cy="90707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>
              <a:stCxn id="54" idx="0"/>
            </p:cNvCxnSpPr>
            <p:nvPr/>
          </p:nvCxnSpPr>
          <p:spPr>
            <a:xfrm>
              <a:off x="10372051" y="3672719"/>
              <a:ext cx="778884" cy="8073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>
              <a:endCxn id="32" idx="6"/>
            </p:cNvCxnSpPr>
            <p:nvPr/>
          </p:nvCxnSpPr>
          <p:spPr>
            <a:xfrm>
              <a:off x="10508280" y="3573016"/>
              <a:ext cx="688456" cy="648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9972600" y="3861048"/>
              <a:ext cx="919336" cy="8986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9900592" y="4005064"/>
              <a:ext cx="847328" cy="8266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>
              <a:stCxn id="32" idx="2"/>
              <a:endCxn id="32" idx="4"/>
            </p:cNvCxnSpPr>
            <p:nvPr/>
          </p:nvCxnSpPr>
          <p:spPr>
            <a:xfrm>
              <a:off x="9900592" y="4221088"/>
              <a:ext cx="648072" cy="648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CuadroTexto"/>
            <p:cNvSpPr txBox="1"/>
            <p:nvPr/>
          </p:nvSpPr>
          <p:spPr>
            <a:xfrm>
              <a:off x="10264039" y="3672719"/>
              <a:ext cx="216024" cy="115061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s-P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6" t="43584" r="56431" b="32465"/>
          <a:stretch/>
        </p:blipFill>
        <p:spPr bwMode="auto">
          <a:xfrm>
            <a:off x="1907705" y="2994286"/>
            <a:ext cx="897610" cy="86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572406" y="1423114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DIMENSIÓN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9" y="1918573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SEÑALES Y CARTELES SEGÚN DISTANCIA MÁXIMA DE VISUALIZACIÓN 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NTP 399.010-1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50047"/>
              </p:ext>
            </p:extLst>
          </p:nvPr>
        </p:nvGraphicFramePr>
        <p:xfrm>
          <a:off x="984915" y="2694140"/>
          <a:ext cx="7043469" cy="383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2860">
                <a:tc>
                  <a:txBody>
                    <a:bodyPr/>
                    <a:lstStyle/>
                    <a:p>
                      <a:r>
                        <a:rPr lang="es-ES" sz="1400" b="1" dirty="0"/>
                        <a:t>SÍMBOLO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UBICACIÓN DE LUCES DE EMERGENCIA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TABLERO GENERAL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NO USAR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Nª</a:t>
                      </a:r>
                      <a:r>
                        <a:rPr lang="es-ES" sz="1200" baseline="0" dirty="0"/>
                        <a:t> DE PISO Y AFORO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LUZ DE EMERGENCIA DE  SEÑALIZACIÓN PARA ADOSAR A LA PARED</a:t>
                      </a:r>
                      <a:r>
                        <a:rPr lang="es-ES" sz="1200" baseline="0" dirty="0"/>
                        <a:t> CON BATERÍA TIPO </a:t>
                      </a:r>
                      <a:r>
                        <a:rPr lang="es-ES" sz="1200" baseline="0" dirty="0" err="1"/>
                        <a:t>NiCd</a:t>
                      </a:r>
                      <a:r>
                        <a:rPr lang="es-ES" sz="1200" baseline="0" dirty="0"/>
                        <a:t> PARA OPERAR MÁS DE 1 HORA, ARTEFACTO IGUAL O SIMILAR AL TIPO GW 80220 STARTEC-NF-220V 60Hz DE GEWISS.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UBICACIÓN DE PELIGRO ALTO VOLTAJE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INDICA PROHIBICIÓN EN CASO DE SISMO O INCENDIO</a:t>
                      </a:r>
                      <a:endParaRPr lang="es-P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INDICA EL</a:t>
                      </a:r>
                      <a:r>
                        <a:rPr lang="es-ES" sz="1200" baseline="0" dirty="0"/>
                        <a:t> PISO EN EL QUE NOS ENCONTRAMOS Y LA CAPACIDAD MÁXIMA DE PERSONAS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PLÁSTICO</a:t>
                      </a:r>
                      <a:r>
                        <a:rPr lang="es-ES" sz="1200" baseline="0" dirty="0"/>
                        <a:t> DE 500 MICRAS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PLÁSTICO</a:t>
                      </a:r>
                      <a:r>
                        <a:rPr lang="es-ES" sz="1200" baseline="0" dirty="0"/>
                        <a:t> DE 500 MICRAS CON DOBLEZ DE FIJACIÓN</a:t>
                      </a:r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 l="3131" t="6360" r="2153" b="5675"/>
          <a:stretch>
            <a:fillRect/>
          </a:stretch>
        </p:blipFill>
        <p:spPr bwMode="auto">
          <a:xfrm>
            <a:off x="2569091" y="2954807"/>
            <a:ext cx="1041470" cy="7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597" y="2954806"/>
            <a:ext cx="611527" cy="7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35171" r="69156" b="39354"/>
          <a:stretch/>
        </p:blipFill>
        <p:spPr bwMode="auto">
          <a:xfrm>
            <a:off x="4225275" y="2695723"/>
            <a:ext cx="825639" cy="10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6" t="17799" r="11169" b="22793"/>
          <a:stretch/>
        </p:blipFill>
        <p:spPr bwMode="auto">
          <a:xfrm>
            <a:off x="5573590" y="2695723"/>
            <a:ext cx="800218" cy="10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328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565751" y="1340768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DIMENSIÓN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3" y="2062589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DE SEÑALES Y CARTELES SEGÚN DISTANCIA MÁXIMA DE VISUALIZACIÓN </a:t>
            </a:r>
          </a:p>
          <a:p>
            <a:pPr algn="ctr"/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NTP 399.010-1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47977"/>
              </p:ext>
            </p:extLst>
          </p:nvPr>
        </p:nvGraphicFramePr>
        <p:xfrm>
          <a:off x="251523" y="2904370"/>
          <a:ext cx="8640957" cy="3620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794">
                <a:tc>
                  <a:txBody>
                    <a:bodyPr/>
                    <a:lstStyle/>
                    <a:p>
                      <a:r>
                        <a:rPr lang="es-ES" sz="1400" b="1" dirty="0"/>
                        <a:t>SÍMBOLO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BOTIQUÍN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PUERTA CORTA FUEGO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MURO AISLANTE DE FUEGO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PULSADOR DE ALARMA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CENTRAL DE ALARMAS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dirty="0"/>
                        <a:t>BOTIQUÍN</a:t>
                      </a:r>
                      <a:r>
                        <a:rPr lang="es-ES" sz="1200" baseline="0" dirty="0"/>
                        <a:t> DE PRIMEROS AUXILIOS </a:t>
                      </a:r>
                      <a:endParaRPr lang="es-PE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200" dirty="0"/>
                        <a:t>INDICA</a:t>
                      </a:r>
                      <a:r>
                        <a:rPr lang="es-ES" sz="1200" baseline="0" dirty="0"/>
                        <a:t> PUERTA CORTA FUEGO Y HUMO CON CIERRAPUERTAS.</a:t>
                      </a:r>
                    </a:p>
                    <a:p>
                      <a:r>
                        <a:rPr lang="es-ES" sz="1200" baseline="0" dirty="0"/>
                        <a:t>EJEMPLO: PUERTA CON BARRA ANTIPÁNICO.</a:t>
                      </a:r>
                      <a:endParaRPr lang="es-PE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200" dirty="0"/>
                        <a:t>MURO</a:t>
                      </a:r>
                      <a:r>
                        <a:rPr lang="es-ES" sz="1200" baseline="0" dirty="0"/>
                        <a:t> A PRUEBA DE FUEGO Y HUMO DE 2 HORAS</a:t>
                      </a:r>
                      <a:endParaRPr lang="es-PE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PULSADOR</a:t>
                      </a:r>
                      <a:r>
                        <a:rPr lang="es-ES" sz="1200" baseline="0" dirty="0"/>
                        <a:t> DE ALARMA CONTRA INCENDIOS INCLUYE SEÑAL SONORA Y LUZ ESTROBOSCÓPICA</a:t>
                      </a:r>
                      <a:endParaRPr lang="es-PE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200" dirty="0"/>
                        <a:t>CENTRAL DE ALARMA</a:t>
                      </a:r>
                      <a:r>
                        <a:rPr lang="es-ES" sz="1200" baseline="0" dirty="0"/>
                        <a:t> CONTRA INCENDIOS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6" t="43915" r="766" b="43435"/>
          <a:stretch/>
        </p:blipFill>
        <p:spPr bwMode="auto">
          <a:xfrm>
            <a:off x="7812362" y="3120394"/>
            <a:ext cx="936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 b="34785"/>
          <a:stretch>
            <a:fillRect/>
          </a:stretch>
        </p:blipFill>
        <p:spPr bwMode="auto">
          <a:xfrm>
            <a:off x="6444210" y="2939618"/>
            <a:ext cx="779130" cy="7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4" t="40090" r="9304" b="43646"/>
          <a:stretch/>
        </p:blipFill>
        <p:spPr bwMode="auto">
          <a:xfrm>
            <a:off x="4644010" y="3048386"/>
            <a:ext cx="12961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403" y="2974638"/>
            <a:ext cx="864096" cy="8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6" cstate="print"/>
          <a:srcRect l="25097" t="57350" r="66634" b="22700"/>
          <a:stretch>
            <a:fillRect/>
          </a:stretch>
        </p:blipFill>
        <p:spPr bwMode="auto">
          <a:xfrm>
            <a:off x="1941816" y="2976380"/>
            <a:ext cx="613963" cy="83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10" y="146616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971600" y="1419342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2" name="11 CuadroTexto"/>
          <p:cNvSpPr txBox="1"/>
          <p:nvPr/>
        </p:nvSpPr>
        <p:spPr>
          <a:xfrm>
            <a:off x="395289" y="1873967"/>
            <a:ext cx="7804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SEÑALIZACIÓN BÁSICA DE SEGURIDAD EN INSTITUCIONES EDUCATIVAS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60376" y="2394754"/>
            <a:ext cx="828833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Se debe tener en cuenta: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/>
              <a:t>Medios de </a:t>
            </a:r>
            <a:r>
              <a:rPr lang="es-PE" b="1" dirty="0"/>
              <a:t>escape o evacuación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b="1" dirty="0"/>
              <a:t>Sistemas y equipos de prevención y protección contra incendios</a:t>
            </a:r>
            <a:r>
              <a:rPr lang="es-PE" dirty="0"/>
              <a:t>, según lo establecido en las NTP correspondiente.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/>
              <a:t>Se debe </a:t>
            </a:r>
            <a:r>
              <a:rPr lang="es-PE" b="1" dirty="0"/>
              <a:t>señalizar los riesgos en general </a:t>
            </a:r>
            <a:r>
              <a:rPr lang="es-PE" dirty="0"/>
              <a:t>según lo establecido en la NTP correspondiente.</a:t>
            </a: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3169"/>
            <a:ext cx="35718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5"/>
          <a:stretch>
            <a:fillRect/>
          </a:stretch>
        </p:blipFill>
        <p:spPr bwMode="auto">
          <a:xfrm>
            <a:off x="4011614" y="4363169"/>
            <a:ext cx="15192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2"/>
          <a:stretch>
            <a:fillRect/>
          </a:stretch>
        </p:blipFill>
        <p:spPr bwMode="auto">
          <a:xfrm>
            <a:off x="7085013" y="4363169"/>
            <a:ext cx="12319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r="3619"/>
          <a:stretch>
            <a:fillRect/>
          </a:stretch>
        </p:blipFill>
        <p:spPr bwMode="auto">
          <a:xfrm>
            <a:off x="5530851" y="4363167"/>
            <a:ext cx="13938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2 Rectángulo"/>
          <p:cNvSpPr/>
          <p:nvPr/>
        </p:nvSpPr>
        <p:spPr>
          <a:xfrm>
            <a:off x="6256339" y="6475415"/>
            <a:ext cx="2708275" cy="338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/>
              <a:t>NTP (Norma técnica peruana)</a:t>
            </a:r>
          </a:p>
        </p:txBody>
      </p:sp>
      <p:pic>
        <p:nvPicPr>
          <p:cNvPr id="15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6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30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289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853780" y="1331430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2" name="11 CuadroTexto"/>
          <p:cNvSpPr txBox="1"/>
          <p:nvPr/>
        </p:nvSpPr>
        <p:spPr>
          <a:xfrm>
            <a:off x="1475258" y="1762968"/>
            <a:ext cx="5761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SEÑALIZACI</a:t>
            </a: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</a:t>
            </a:r>
            <a:r>
              <a:rPr lang="es-E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SICA DE SEGURIDAD Y EVACUACI</a:t>
            </a: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"/>
          <a:stretch>
            <a:fillRect/>
          </a:stretch>
        </p:blipFill>
        <p:spPr bwMode="auto">
          <a:xfrm>
            <a:off x="630908" y="2310392"/>
            <a:ext cx="10461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4782395"/>
            <a:ext cx="162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88020" y="3966155"/>
            <a:ext cx="1663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ZONA  SEGURA EN CASO DE SISMO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93713" y="5899993"/>
            <a:ext cx="16637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SALIDA</a:t>
            </a:r>
          </a:p>
        </p:txBody>
      </p:sp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92" y="2316744"/>
            <a:ext cx="1095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209131" y="3967744"/>
            <a:ext cx="194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PUNTO DE REUNIÓN EN CASO DE EMERGENCIA</a:t>
            </a:r>
          </a:p>
        </p:txBody>
      </p:sp>
      <p:pic>
        <p:nvPicPr>
          <p:cNvPr id="41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98" y="4782395"/>
            <a:ext cx="1095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73" y="4731595"/>
            <a:ext cx="1095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98" y="4736355"/>
            <a:ext cx="1095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73" y="4756993"/>
            <a:ext cx="1095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2656110" y="6371480"/>
            <a:ext cx="39020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RUTA DE EVACUACIÓN-ESCALERA</a:t>
            </a:r>
          </a:p>
        </p:txBody>
      </p:sp>
      <p:pic>
        <p:nvPicPr>
          <p:cNvPr id="41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4" y="2248479"/>
            <a:ext cx="10953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05" y="2238956"/>
            <a:ext cx="1057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4657748" y="3967742"/>
            <a:ext cx="2073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RUTA DE EVACUACIÓN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954044" y="4385520"/>
            <a:ext cx="17621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CAPACIDAD MÁXIMA DE PERSONAS</a:t>
            </a:r>
            <a:endParaRPr lang="es-P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19" name="Picture 2" descr="http://t2.gstatic.com/images?q=tbn:ANd9GcRs9GMZxTo7UvunjuIVeAkRfB_J4qzpJq9MRiFiq83JlCtBD9K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19843" r="4803" b="19678"/>
          <a:stretch>
            <a:fillRect/>
          </a:stretch>
        </p:blipFill>
        <p:spPr bwMode="auto">
          <a:xfrm>
            <a:off x="6948264" y="3231406"/>
            <a:ext cx="1766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3" y="116631"/>
            <a:ext cx="12241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rgbClr val="DA2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PREVAED 068</a:t>
            </a: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510266" y="1772816"/>
            <a:ext cx="6077958" cy="1584176"/>
          </a:xfrm>
          <a:prstGeom prst="snip2DiagRect">
            <a:avLst>
              <a:gd name="adj1" fmla="val 0"/>
              <a:gd name="adj2" fmla="val 1508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PE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</a:t>
            </a:r>
            <a:r>
              <a:rPr lang="es-P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representa un </a:t>
            </a:r>
            <a:r>
              <a:rPr lang="es-PE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 </a:t>
            </a:r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general de seguridad, obtenido por medio de una combinación de </a:t>
            </a:r>
            <a:r>
              <a:rPr lang="es-P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formas geométricas </a:t>
            </a:r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 y que, mediante la adición de un </a:t>
            </a:r>
            <a:r>
              <a:rPr lang="es-P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símbolo gráfico o texto, </a:t>
            </a:r>
            <a:r>
              <a:rPr lang="es-PE" sz="2000" i="1" dirty="0">
                <a:latin typeface="Arial" panose="020B0604020202020204" pitchFamily="34" charset="0"/>
                <a:cs typeface="Arial" panose="020B0604020202020204" pitchFamily="34" charset="0"/>
              </a:rPr>
              <a:t>expresa un particular </a:t>
            </a:r>
            <a:r>
              <a:rPr lang="es-PE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 de seguridad.</a:t>
            </a:r>
          </a:p>
        </p:txBody>
      </p:sp>
      <p:sp>
        <p:nvSpPr>
          <p:cNvPr id="7" name="6 Recortar rectángulo de esquina diagonal"/>
          <p:cNvSpPr/>
          <p:nvPr/>
        </p:nvSpPr>
        <p:spPr>
          <a:xfrm>
            <a:off x="1481661" y="1124743"/>
            <a:ext cx="3240360" cy="57606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Conceptos Generales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3829442"/>
            <a:ext cx="6120680" cy="19038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algn="r">
              <a:defRPr i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b="1" dirty="0"/>
              <a:t>La señalización dentro de una institución educativa, debe proveer información eficaz que permita a los estudiantes y docentes un completo entendimiento de la acción que se debe de tomar.</a:t>
            </a:r>
          </a:p>
          <a:p>
            <a:pPr algn="just"/>
            <a:endParaRPr lang="es-PE" b="1" dirty="0"/>
          </a:p>
          <a:p>
            <a:pPr algn="just"/>
            <a:r>
              <a:rPr lang="pt-BR" sz="1200" dirty="0"/>
              <a:t>Norma Técnica Peruana NTP 399.010-1 2004. </a:t>
            </a:r>
            <a:r>
              <a:rPr lang="pt-BR" sz="1200" dirty="0" err="1"/>
              <a:t>Señales</a:t>
            </a:r>
            <a:r>
              <a:rPr lang="pt-BR" sz="1200" dirty="0"/>
              <a:t> de </a:t>
            </a:r>
            <a:r>
              <a:rPr lang="pt-BR" sz="1200" dirty="0" err="1"/>
              <a:t>seguridad</a:t>
            </a:r>
            <a:endParaRPr lang="pt-BR" sz="1200" dirty="0"/>
          </a:p>
          <a:p>
            <a:pPr algn="just"/>
            <a:endParaRPr lang="es-PE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1" t="31297" r="31660" b="50682"/>
          <a:stretch/>
        </p:blipFill>
        <p:spPr bwMode="auto">
          <a:xfrm>
            <a:off x="6804248" y="1772816"/>
            <a:ext cx="171933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7" t="25121" r="31661" b="57795"/>
          <a:stretch/>
        </p:blipFill>
        <p:spPr bwMode="auto">
          <a:xfrm>
            <a:off x="6914595" y="4029452"/>
            <a:ext cx="1498638" cy="15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773155" y="1481237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1906984"/>
            <a:ext cx="8659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SEÑALIZACIÓN BÁSICA DE ADVERTENCIA DE RIESGOS  Y CONTRA INCENDIOS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47676" y="4016053"/>
            <a:ext cx="16637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RIESGO ELÉCTRICO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/>
          <a:srcRect t="66607" r="7242" b="2096"/>
          <a:stretch/>
        </p:blipFill>
        <p:spPr bwMode="auto">
          <a:xfrm>
            <a:off x="2473847" y="2359869"/>
            <a:ext cx="1162049" cy="1663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494612" y="6093296"/>
            <a:ext cx="1663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SUSTANCIA</a:t>
            </a:r>
            <a:r>
              <a:rPr lang="es-P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INFLAMABLE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189163" y="4057327"/>
            <a:ext cx="16621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PUESTA A TIERRA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714651" y="4016053"/>
            <a:ext cx="16637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EXTINTOR 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1979614" y="5877072"/>
            <a:ext cx="11525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ALARMA CONTRA INCENDIOS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785297" y="6002704"/>
            <a:ext cx="20351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ESCALERA DE EMERGENCIA EN CASO DE INCENDIO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358657" y="6021909"/>
            <a:ext cx="2019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SALIDA DE EMERGENCIA EN CASO DE INCENDIO</a:t>
            </a:r>
          </a:p>
        </p:txBody>
      </p:sp>
      <p:pic>
        <p:nvPicPr>
          <p:cNvPr id="51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8" t="52100" r="21060" b="18500"/>
          <a:stretch>
            <a:fillRect/>
          </a:stretch>
        </p:blipFill>
        <p:spPr bwMode="auto">
          <a:xfrm>
            <a:off x="2987675" y="4437210"/>
            <a:ext cx="1028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77" y="2300981"/>
            <a:ext cx="10541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 r="8511" b="5907"/>
          <a:stretch>
            <a:fillRect/>
          </a:stretch>
        </p:blipFill>
        <p:spPr bwMode="auto">
          <a:xfrm>
            <a:off x="5363939" y="2337494"/>
            <a:ext cx="9763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43700" r="4523" b="26900"/>
          <a:stretch>
            <a:fillRect/>
          </a:stretch>
        </p:blipFill>
        <p:spPr bwMode="auto">
          <a:xfrm>
            <a:off x="1908176" y="4437210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2987824" y="5948510"/>
            <a:ext cx="12969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MANGUERA CONTRA INCENDIOS</a:t>
            </a:r>
          </a:p>
        </p:txBody>
      </p:sp>
      <p:pic>
        <p:nvPicPr>
          <p:cNvPr id="514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5" t="47900" r="5113" b="22701"/>
          <a:stretch>
            <a:fillRect/>
          </a:stretch>
        </p:blipFill>
        <p:spPr bwMode="auto">
          <a:xfrm>
            <a:off x="7885113" y="4410439"/>
            <a:ext cx="10795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25850" r="70081" b="44749"/>
          <a:stretch>
            <a:fillRect/>
          </a:stretch>
        </p:blipFill>
        <p:spPr bwMode="auto">
          <a:xfrm>
            <a:off x="6804026" y="4418379"/>
            <a:ext cx="10271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6" t="25850" r="53543" b="44749"/>
          <a:stretch>
            <a:fillRect/>
          </a:stretch>
        </p:blipFill>
        <p:spPr bwMode="auto">
          <a:xfrm>
            <a:off x="6804025" y="2761029"/>
            <a:ext cx="1074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1" t="25850" r="37598" b="44749"/>
          <a:stretch>
            <a:fillRect/>
          </a:stretch>
        </p:blipFill>
        <p:spPr bwMode="auto">
          <a:xfrm>
            <a:off x="7885114" y="2761029"/>
            <a:ext cx="1074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8" t="25850" r="21060" b="44749"/>
          <a:stretch>
            <a:fillRect/>
          </a:stretch>
        </p:blipFill>
        <p:spPr bwMode="auto">
          <a:xfrm>
            <a:off x="4356101" y="4437209"/>
            <a:ext cx="1007838" cy="15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5" t="25850" r="5113" b="44749"/>
          <a:stretch>
            <a:fillRect/>
          </a:stretch>
        </p:blipFill>
        <p:spPr bwMode="auto">
          <a:xfrm>
            <a:off x="5441920" y="4464861"/>
            <a:ext cx="1072956" cy="15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t="22701" r="69781" b="48950"/>
          <a:stretch>
            <a:fillRect/>
          </a:stretch>
        </p:blipFill>
        <p:spPr bwMode="auto">
          <a:xfrm>
            <a:off x="479222" y="2266058"/>
            <a:ext cx="1284492" cy="175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56300" r="70081" b="14301"/>
          <a:stretch>
            <a:fillRect/>
          </a:stretch>
        </p:blipFill>
        <p:spPr bwMode="auto">
          <a:xfrm>
            <a:off x="484446" y="4437210"/>
            <a:ext cx="1158618" cy="15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27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65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>
            <a:off x="4283968" y="1340768"/>
            <a:ext cx="4430850" cy="5240401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293635" y="1526990"/>
            <a:ext cx="3934243" cy="720080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CONSIDERACIONES  GENERALES DE  INSTALACIÓN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96148" y="1458469"/>
            <a:ext cx="42064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dirty="0"/>
              <a:t>Las señales se instalarán  a una altura apropiada en  </a:t>
            </a:r>
            <a:r>
              <a:rPr lang="es-PE" b="1" dirty="0"/>
              <a:t>relación al ángulo visual</a:t>
            </a:r>
            <a:r>
              <a:rPr lang="es-PE" dirty="0"/>
              <a:t>, teniendo en </a:t>
            </a:r>
            <a:r>
              <a:rPr lang="es-PE" b="1" dirty="0"/>
              <a:t>cuenta posibles obstáculos</a:t>
            </a:r>
            <a:r>
              <a:rPr lang="es-PE" dirty="0"/>
              <a:t>. Si se trata de un riesgo general se instalará en el acceso a la zona de riesgo.</a:t>
            </a:r>
          </a:p>
          <a:p>
            <a:pPr marL="342900" indent="-342900">
              <a:buFont typeface="+mj-lt"/>
              <a:buAutoNum type="arabicPeriod"/>
            </a:pPr>
            <a:endParaRPr lang="es-PE" dirty="0"/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 El lugar para la ubicación de la señal deberá estar </a:t>
            </a:r>
            <a:r>
              <a:rPr lang="es-PE" b="1" dirty="0"/>
              <a:t>bien iluminado, ser accesible y fácilmente visible</a:t>
            </a:r>
            <a:r>
              <a:rPr lang="es-PE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PE" dirty="0"/>
          </a:p>
          <a:p>
            <a:pPr marL="342900" indent="-342900">
              <a:buFont typeface="+mj-lt"/>
              <a:buAutoNum type="arabicPeriod"/>
            </a:pPr>
            <a:r>
              <a:rPr lang="es-PE" b="1" dirty="0"/>
              <a:t>No se utilizarán demasiadas señales próximas entre sí.</a:t>
            </a:r>
          </a:p>
          <a:p>
            <a:pPr marL="342900" indent="-342900">
              <a:buFont typeface="+mj-lt"/>
              <a:buAutoNum type="arabicPeriod"/>
            </a:pPr>
            <a:endParaRPr lang="es-PE" dirty="0"/>
          </a:p>
          <a:p>
            <a:pPr marL="342900" indent="-342900">
              <a:buFont typeface="+mj-lt"/>
              <a:buAutoNum type="arabicPeriod"/>
            </a:pPr>
            <a:r>
              <a:rPr lang="es-PE" dirty="0"/>
              <a:t>Si la iluminación general es insuficiente, se empleará </a:t>
            </a:r>
            <a:r>
              <a:rPr lang="es-PE" b="1" dirty="0"/>
              <a:t>iluminación adicional </a:t>
            </a:r>
            <a:r>
              <a:rPr lang="es-PE" dirty="0"/>
              <a:t>o se utilizarán colores fosforescentes.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4218"/>
            <a:ext cx="3600400" cy="42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5508104" y="5080099"/>
            <a:ext cx="3268154" cy="365125"/>
          </a:xfrm>
          <a:prstGeom prst="homePlate">
            <a:avLst>
              <a:gd name="adj" fmla="val 0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1605" y="1990014"/>
            <a:ext cx="454308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La distancia del nivel del piso terminado hasta la  base de la señal debe ser de 1,6 m a 1,8 m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508103" y="5566952"/>
            <a:ext cx="34261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dirty="0"/>
              <a:t>En el caso de estar cerca de la puerta o salida la  distancia no será menor de 2.00 m.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3356"/>
            <a:ext cx="2993350" cy="368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935486" y="2636912"/>
            <a:ext cx="3229767" cy="3694908"/>
            <a:chOff x="1132291" y="2580687"/>
            <a:chExt cx="3367920" cy="3873492"/>
          </a:xfrm>
        </p:grpSpPr>
        <p:grpSp>
          <p:nvGrpSpPr>
            <p:cNvPr id="7" name="6 Grupo"/>
            <p:cNvGrpSpPr/>
            <p:nvPr/>
          </p:nvGrpSpPr>
          <p:grpSpPr>
            <a:xfrm>
              <a:off x="1132291" y="2580687"/>
              <a:ext cx="3367920" cy="3873492"/>
              <a:chOff x="1132291" y="2580687"/>
              <a:chExt cx="3367920" cy="3873492"/>
            </a:xfrm>
          </p:grpSpPr>
          <p:pic>
            <p:nvPicPr>
              <p:cNvPr id="5" name="4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91"/>
              <a:stretch>
                <a:fillRect/>
              </a:stretch>
            </p:blipFill>
            <p:spPr>
              <a:xfrm rot="16200000">
                <a:off x="879505" y="2833473"/>
                <a:ext cx="3873492" cy="3367920"/>
              </a:xfrm>
              <a:prstGeom prst="rect">
                <a:avLst/>
              </a:prstGeom>
            </p:spPr>
          </p:pic>
          <p:sp>
            <p:nvSpPr>
              <p:cNvPr id="6" name="5 CuadroTexto"/>
              <p:cNvSpPr txBox="1"/>
              <p:nvPr/>
            </p:nvSpPr>
            <p:spPr>
              <a:xfrm rot="16200000">
                <a:off x="2106596" y="4475916"/>
                <a:ext cx="1012758" cy="4814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2400" dirty="0"/>
                  <a:t>1.80</a:t>
                </a: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08" y="2716528"/>
              <a:ext cx="579775" cy="842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70 Pentágono"/>
          <p:cNvSpPr>
            <a:spLocks noChangeArrowheads="1"/>
          </p:cNvSpPr>
          <p:nvPr/>
        </p:nvSpPr>
        <p:spPr bwMode="auto">
          <a:xfrm>
            <a:off x="706026" y="1551925"/>
            <a:ext cx="3934243" cy="365125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ALTURA DE COLOCACIÓN DE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3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39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717792" y="1335682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1162" y="2142145"/>
            <a:ext cx="3348750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PE" sz="2000" b="1" dirty="0"/>
          </a:p>
          <a:p>
            <a:r>
              <a:rPr lang="es-PE" sz="2000" b="1" dirty="0"/>
              <a:t>Las señales de zonas seguras internas se colocarán en elementos estructurales.</a:t>
            </a:r>
          </a:p>
          <a:p>
            <a:endParaRPr lang="es-PE" sz="2000" b="1" dirty="0"/>
          </a:p>
          <a:p>
            <a:r>
              <a:rPr lang="es-PE" sz="2000" dirty="0"/>
              <a:t>Ejemplo:</a:t>
            </a:r>
          </a:p>
          <a:p>
            <a:endParaRPr lang="es-PE" sz="2000" dirty="0"/>
          </a:p>
          <a:p>
            <a:r>
              <a:rPr lang="es-PE" sz="2000" dirty="0"/>
              <a:t>En una edificación con estructura sea tipo </a:t>
            </a:r>
            <a:r>
              <a:rPr lang="es-PE" sz="2000" b="1" dirty="0"/>
              <a:t>porticada </a:t>
            </a:r>
            <a:r>
              <a:rPr lang="es-PE" sz="2000" dirty="0"/>
              <a:t>con presencia de columnas y vigas, l</a:t>
            </a:r>
            <a:r>
              <a:rPr lang="es-PE" sz="2000" b="1" dirty="0"/>
              <a:t>as señales de zona segura interna se ubicarán en las columnas</a:t>
            </a:r>
            <a:r>
              <a:rPr lang="es-PE" sz="2000" dirty="0"/>
              <a:t> o placas estructurales.</a:t>
            </a:r>
          </a:p>
        </p:txBody>
      </p:sp>
      <p:sp>
        <p:nvSpPr>
          <p:cNvPr id="13" name="70 Pentágono"/>
          <p:cNvSpPr>
            <a:spLocks noChangeArrowheads="1"/>
          </p:cNvSpPr>
          <p:nvPr/>
        </p:nvSpPr>
        <p:spPr bwMode="auto">
          <a:xfrm>
            <a:off x="431161" y="1553431"/>
            <a:ext cx="3348751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SEÑALES DE ZONAS SEGURAS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7" y="2142143"/>
            <a:ext cx="4756576" cy="338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995937" y="5897019"/>
            <a:ext cx="48245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dirty="0"/>
              <a:t>Las señales </a:t>
            </a:r>
            <a:r>
              <a:rPr lang="es-PE" b="1" dirty="0"/>
              <a:t>NO</a:t>
            </a:r>
            <a:r>
              <a:rPr lang="es-PE" dirty="0"/>
              <a:t> deberán ser obstruidas por maquinaria, o cualquier otro elemento.</a:t>
            </a:r>
          </a:p>
        </p:txBody>
      </p:sp>
      <p:pic>
        <p:nvPicPr>
          <p:cNvPr id="7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35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642359" y="229554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958237" y="1293707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7" y="1988840"/>
            <a:ext cx="387821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/>
              <a:t>En instituciones educativas que tienen horario nocturno las señales</a:t>
            </a:r>
          </a:p>
          <a:p>
            <a:r>
              <a:rPr lang="es-PE" dirty="0"/>
              <a:t>deberán ser del tipo </a:t>
            </a:r>
            <a:r>
              <a:rPr lang="es-PE" dirty="0" err="1"/>
              <a:t>fotoluminiscentes</a:t>
            </a:r>
            <a:r>
              <a:rPr lang="es-PE" dirty="0"/>
              <a:t>.</a:t>
            </a:r>
          </a:p>
        </p:txBody>
      </p:sp>
      <p:sp>
        <p:nvSpPr>
          <p:cNvPr id="10" name="70 Pentágono"/>
          <p:cNvSpPr>
            <a:spLocks noChangeArrowheads="1"/>
          </p:cNvSpPr>
          <p:nvPr/>
        </p:nvSpPr>
        <p:spPr bwMode="auto">
          <a:xfrm>
            <a:off x="310472" y="1268762"/>
            <a:ext cx="3934243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SEÑALES FOTOLUMINISCENTES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259632" y="3356992"/>
            <a:ext cx="2232248" cy="3024336"/>
            <a:chOff x="467544" y="3933056"/>
            <a:chExt cx="2016224" cy="2592288"/>
          </a:xfrm>
        </p:grpSpPr>
        <p:pic>
          <p:nvPicPr>
            <p:cNvPr id="49154" name="Picture 2" descr="http://www.solostocks.com/img/laminas-fotoluminiscentes-6604704z0.jpg"/>
            <p:cNvPicPr>
              <a:picLocks noChangeAspect="1" noChangeArrowheads="1"/>
            </p:cNvPicPr>
            <p:nvPr/>
          </p:nvPicPr>
          <p:blipFill>
            <a:blip r:embed="rId4" cstate="print"/>
            <a:srcRect t="7340" r="49821" b="46176"/>
            <a:stretch>
              <a:fillRect/>
            </a:stretch>
          </p:blipFill>
          <p:spPr bwMode="auto">
            <a:xfrm>
              <a:off x="467544" y="3933056"/>
              <a:ext cx="2016224" cy="1296144"/>
            </a:xfrm>
            <a:prstGeom prst="rect">
              <a:avLst/>
            </a:prstGeom>
            <a:noFill/>
          </p:spPr>
        </p:pic>
        <p:pic>
          <p:nvPicPr>
            <p:cNvPr id="12" name="Picture 2" descr="http://www.solostocks.com/img/laminas-fotoluminiscentes-6604704z0.jpg"/>
            <p:cNvPicPr>
              <a:picLocks noChangeAspect="1" noChangeArrowheads="1"/>
            </p:cNvPicPr>
            <p:nvPr/>
          </p:nvPicPr>
          <p:blipFill>
            <a:blip r:embed="rId4" cstate="print"/>
            <a:srcRect l="50179" t="7340" b="46176"/>
            <a:stretch>
              <a:fillRect/>
            </a:stretch>
          </p:blipFill>
          <p:spPr bwMode="auto">
            <a:xfrm>
              <a:off x="467544" y="5229200"/>
              <a:ext cx="2016224" cy="1296144"/>
            </a:xfrm>
            <a:prstGeom prst="rect">
              <a:avLst/>
            </a:prstGeom>
            <a:noFill/>
          </p:spPr>
        </p:pic>
      </p:grpSp>
      <p:grpSp>
        <p:nvGrpSpPr>
          <p:cNvPr id="15" name="14 Grupo"/>
          <p:cNvGrpSpPr/>
          <p:nvPr/>
        </p:nvGrpSpPr>
        <p:grpSpPr>
          <a:xfrm>
            <a:off x="4788024" y="1988840"/>
            <a:ext cx="4104456" cy="4464496"/>
            <a:chOff x="3851920" y="-963488"/>
            <a:chExt cx="7128792" cy="7601373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-963488"/>
              <a:ext cx="7128792" cy="7601373"/>
            </a:xfrm>
            <a:prstGeom prst="rect">
              <a:avLst/>
            </a:prstGeom>
          </p:spPr>
        </p:pic>
        <p:sp>
          <p:nvSpPr>
            <p:cNvPr id="14" name="13 Forma libre"/>
            <p:cNvSpPr/>
            <p:nvPr/>
          </p:nvSpPr>
          <p:spPr>
            <a:xfrm rot="20243007">
              <a:off x="6981274" y="1073417"/>
              <a:ext cx="2597813" cy="1930293"/>
            </a:xfrm>
            <a:custGeom>
              <a:avLst/>
              <a:gdLst>
                <a:gd name="connsiteX0" fmla="*/ 0 w 1535619"/>
                <a:gd name="connsiteY0" fmla="*/ 0 h 566286"/>
                <a:gd name="connsiteX1" fmla="*/ 1535619 w 1535619"/>
                <a:gd name="connsiteY1" fmla="*/ 0 h 566286"/>
                <a:gd name="connsiteX2" fmla="*/ 1535619 w 1535619"/>
                <a:gd name="connsiteY2" fmla="*/ 566286 h 566286"/>
                <a:gd name="connsiteX3" fmla="*/ 0 w 1535619"/>
                <a:gd name="connsiteY3" fmla="*/ 566286 h 566286"/>
                <a:gd name="connsiteX4" fmla="*/ 0 w 1535619"/>
                <a:gd name="connsiteY4" fmla="*/ 0 h 566286"/>
                <a:gd name="connsiteX0" fmla="*/ 0 w 2466206"/>
                <a:gd name="connsiteY0" fmla="*/ 0 h 566286"/>
                <a:gd name="connsiteX1" fmla="*/ 1535619 w 2466206"/>
                <a:gd name="connsiteY1" fmla="*/ 0 h 566286"/>
                <a:gd name="connsiteX2" fmla="*/ 2466206 w 2466206"/>
                <a:gd name="connsiteY2" fmla="*/ 387682 h 566286"/>
                <a:gd name="connsiteX3" fmla="*/ 0 w 2466206"/>
                <a:gd name="connsiteY3" fmla="*/ 566286 h 566286"/>
                <a:gd name="connsiteX4" fmla="*/ 0 w 2466206"/>
                <a:gd name="connsiteY4" fmla="*/ 0 h 566286"/>
                <a:gd name="connsiteX0" fmla="*/ 134221 w 2466206"/>
                <a:gd name="connsiteY0" fmla="*/ 0 h 760072"/>
                <a:gd name="connsiteX1" fmla="*/ 1535619 w 2466206"/>
                <a:gd name="connsiteY1" fmla="*/ 193786 h 760072"/>
                <a:gd name="connsiteX2" fmla="*/ 2466206 w 2466206"/>
                <a:gd name="connsiteY2" fmla="*/ 581468 h 760072"/>
                <a:gd name="connsiteX3" fmla="*/ 0 w 2466206"/>
                <a:gd name="connsiteY3" fmla="*/ 760072 h 760072"/>
                <a:gd name="connsiteX4" fmla="*/ 134221 w 2466206"/>
                <a:gd name="connsiteY4" fmla="*/ 0 h 760072"/>
                <a:gd name="connsiteX0" fmla="*/ 265828 w 2597813"/>
                <a:gd name="connsiteY0" fmla="*/ 0 h 825337"/>
                <a:gd name="connsiteX1" fmla="*/ 1667226 w 2597813"/>
                <a:gd name="connsiteY1" fmla="*/ 193786 h 825337"/>
                <a:gd name="connsiteX2" fmla="*/ 2597813 w 2597813"/>
                <a:gd name="connsiteY2" fmla="*/ 581468 h 825337"/>
                <a:gd name="connsiteX3" fmla="*/ 131607 w 2597813"/>
                <a:gd name="connsiteY3" fmla="*/ 760072 h 825337"/>
                <a:gd name="connsiteX4" fmla="*/ 0 w 2597813"/>
                <a:gd name="connsiteY4" fmla="*/ 825337 h 825337"/>
                <a:gd name="connsiteX5" fmla="*/ 265828 w 2597813"/>
                <a:gd name="connsiteY5" fmla="*/ 0 h 825337"/>
                <a:gd name="connsiteX0" fmla="*/ 265828 w 2597813"/>
                <a:gd name="connsiteY0" fmla="*/ 0 h 825337"/>
                <a:gd name="connsiteX1" fmla="*/ 1082328 w 2597813"/>
                <a:gd name="connsiteY1" fmla="*/ 99925 h 825337"/>
                <a:gd name="connsiteX2" fmla="*/ 1667226 w 2597813"/>
                <a:gd name="connsiteY2" fmla="*/ 193786 h 825337"/>
                <a:gd name="connsiteX3" fmla="*/ 2597813 w 2597813"/>
                <a:gd name="connsiteY3" fmla="*/ 581468 h 825337"/>
                <a:gd name="connsiteX4" fmla="*/ 131607 w 2597813"/>
                <a:gd name="connsiteY4" fmla="*/ 760072 h 825337"/>
                <a:gd name="connsiteX5" fmla="*/ 0 w 2597813"/>
                <a:gd name="connsiteY5" fmla="*/ 825337 h 825337"/>
                <a:gd name="connsiteX6" fmla="*/ 265828 w 2597813"/>
                <a:gd name="connsiteY6" fmla="*/ 0 h 825337"/>
                <a:gd name="connsiteX0" fmla="*/ 265828 w 2597813"/>
                <a:gd name="connsiteY0" fmla="*/ 1104956 h 1930293"/>
                <a:gd name="connsiteX1" fmla="*/ 1082328 w 2597813"/>
                <a:gd name="connsiteY1" fmla="*/ 1204881 h 1930293"/>
                <a:gd name="connsiteX2" fmla="*/ 1667226 w 2597813"/>
                <a:gd name="connsiteY2" fmla="*/ 1298742 h 1930293"/>
                <a:gd name="connsiteX3" fmla="*/ 2597813 w 2597813"/>
                <a:gd name="connsiteY3" fmla="*/ 1686424 h 1930293"/>
                <a:gd name="connsiteX4" fmla="*/ 131607 w 2597813"/>
                <a:gd name="connsiteY4" fmla="*/ 1865028 h 1930293"/>
                <a:gd name="connsiteX5" fmla="*/ 0 w 2597813"/>
                <a:gd name="connsiteY5" fmla="*/ 1930293 h 1930293"/>
                <a:gd name="connsiteX6" fmla="*/ 265828 w 2597813"/>
                <a:gd name="connsiteY6" fmla="*/ 1104956 h 1930293"/>
                <a:gd name="connsiteX0" fmla="*/ 265828 w 2597813"/>
                <a:gd name="connsiteY0" fmla="*/ 1104956 h 1930293"/>
                <a:gd name="connsiteX1" fmla="*/ 1082328 w 2597813"/>
                <a:gd name="connsiteY1" fmla="*/ 1204881 h 1930293"/>
                <a:gd name="connsiteX2" fmla="*/ 1667226 w 2597813"/>
                <a:gd name="connsiteY2" fmla="*/ 1298742 h 1930293"/>
                <a:gd name="connsiteX3" fmla="*/ 2597813 w 2597813"/>
                <a:gd name="connsiteY3" fmla="*/ 1686424 h 1930293"/>
                <a:gd name="connsiteX4" fmla="*/ 131607 w 2597813"/>
                <a:gd name="connsiteY4" fmla="*/ 1865028 h 1930293"/>
                <a:gd name="connsiteX5" fmla="*/ 0 w 2597813"/>
                <a:gd name="connsiteY5" fmla="*/ 1930293 h 1930293"/>
                <a:gd name="connsiteX6" fmla="*/ 265828 w 2597813"/>
                <a:gd name="connsiteY6" fmla="*/ 1104956 h 19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7813" h="1930293">
                  <a:moveTo>
                    <a:pt x="265828" y="1104956"/>
                  </a:moveTo>
                  <a:cubicBezTo>
                    <a:pt x="537995" y="1138264"/>
                    <a:pt x="836431" y="0"/>
                    <a:pt x="1082328" y="1204881"/>
                  </a:cubicBezTo>
                  <a:cubicBezTo>
                    <a:pt x="1126069" y="1074713"/>
                    <a:pt x="1472260" y="1267455"/>
                    <a:pt x="1667226" y="1298742"/>
                  </a:cubicBezTo>
                  <a:lnTo>
                    <a:pt x="2597813" y="1686424"/>
                  </a:lnTo>
                  <a:lnTo>
                    <a:pt x="131607" y="1865028"/>
                  </a:lnTo>
                  <a:lnTo>
                    <a:pt x="0" y="1930293"/>
                  </a:lnTo>
                  <a:lnTo>
                    <a:pt x="265828" y="11049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6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642359" y="229554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855162" y="1493581"/>
            <a:ext cx="3605270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59" y="5301209"/>
            <a:ext cx="784887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/>
              <a:t>Se debe colocar un aviso de reunión en caso de emergencia.</a:t>
            </a:r>
          </a:p>
          <a:p>
            <a:pPr algn="ctr"/>
            <a:r>
              <a:rPr lang="es-ES" b="1" dirty="0"/>
              <a:t>Las zonas de reunión deben ser áreas abiertas como la zona deportiva o estacionamiento.</a:t>
            </a:r>
            <a:endParaRPr lang="es-PE" b="1" dirty="0"/>
          </a:p>
        </p:txBody>
      </p:sp>
      <p:sp>
        <p:nvSpPr>
          <p:cNvPr id="10" name="70 Pentágono"/>
          <p:cNvSpPr>
            <a:spLocks noChangeArrowheads="1"/>
          </p:cNvSpPr>
          <p:nvPr/>
        </p:nvSpPr>
        <p:spPr bwMode="auto">
          <a:xfrm>
            <a:off x="902840" y="1437846"/>
            <a:ext cx="363315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SEÑALES DE REUNIÓN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 l="41634" t="37400" r="43601" b="23750"/>
          <a:stretch>
            <a:fillRect/>
          </a:stretch>
        </p:blipFill>
        <p:spPr bwMode="auto">
          <a:xfrm>
            <a:off x="1244022" y="1887364"/>
            <a:ext cx="19461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19 Grupo"/>
          <p:cNvGrpSpPr/>
          <p:nvPr/>
        </p:nvGrpSpPr>
        <p:grpSpPr>
          <a:xfrm>
            <a:off x="4266000" y="2348881"/>
            <a:ext cx="4032448" cy="2304256"/>
            <a:chOff x="4716016" y="2204864"/>
            <a:chExt cx="4032448" cy="2304256"/>
          </a:xfrm>
        </p:grpSpPr>
        <p:pic>
          <p:nvPicPr>
            <p:cNvPr id="16" name="Picture 4" descr="http://www.itesm.mx/wps/wcm/connect/f97bce004fc14c3ba844af00b2bc783e/1/Imagen1.png?MOD=AJPERES&amp;CACHEID=f97bce004fc14c3ba844af00b2bc783e/1"/>
            <p:cNvPicPr>
              <a:picLocks noChangeAspect="1" noChangeArrowheads="1"/>
            </p:cNvPicPr>
            <p:nvPr/>
          </p:nvPicPr>
          <p:blipFill>
            <a:blip r:embed="rId5" cstate="print"/>
            <a:srcRect l="1897" t="384" r="61354" b="67618"/>
            <a:stretch>
              <a:fillRect/>
            </a:stretch>
          </p:blipFill>
          <p:spPr bwMode="auto">
            <a:xfrm>
              <a:off x="4716016" y="2204864"/>
              <a:ext cx="4032448" cy="2304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16 Forma libre"/>
            <p:cNvSpPr/>
            <p:nvPr/>
          </p:nvSpPr>
          <p:spPr>
            <a:xfrm rot="20659143">
              <a:off x="6295230" y="2511603"/>
              <a:ext cx="1238443" cy="476775"/>
            </a:xfrm>
            <a:custGeom>
              <a:avLst/>
              <a:gdLst>
                <a:gd name="connsiteX0" fmla="*/ 0 w 644895"/>
                <a:gd name="connsiteY0" fmla="*/ 443950 h 443950"/>
                <a:gd name="connsiteX1" fmla="*/ 0 w 644895"/>
                <a:gd name="connsiteY1" fmla="*/ 0 h 443950"/>
                <a:gd name="connsiteX2" fmla="*/ 644895 w 644895"/>
                <a:gd name="connsiteY2" fmla="*/ 443950 h 443950"/>
                <a:gd name="connsiteX3" fmla="*/ 0 w 644895"/>
                <a:gd name="connsiteY3" fmla="*/ 443950 h 443950"/>
                <a:gd name="connsiteX0" fmla="*/ 0 w 950191"/>
                <a:gd name="connsiteY0" fmla="*/ 476775 h 476775"/>
                <a:gd name="connsiteX1" fmla="*/ 305296 w 950191"/>
                <a:gd name="connsiteY1" fmla="*/ 0 h 476775"/>
                <a:gd name="connsiteX2" fmla="*/ 950191 w 950191"/>
                <a:gd name="connsiteY2" fmla="*/ 443950 h 476775"/>
                <a:gd name="connsiteX3" fmla="*/ 0 w 950191"/>
                <a:gd name="connsiteY3" fmla="*/ 476775 h 476775"/>
                <a:gd name="connsiteX0" fmla="*/ 0 w 950191"/>
                <a:gd name="connsiteY0" fmla="*/ 476775 h 476775"/>
                <a:gd name="connsiteX1" fmla="*/ 182165 w 950191"/>
                <a:gd name="connsiteY1" fmla="*/ 189560 h 476775"/>
                <a:gd name="connsiteX2" fmla="*/ 305296 w 950191"/>
                <a:gd name="connsiteY2" fmla="*/ 0 h 476775"/>
                <a:gd name="connsiteX3" fmla="*/ 950191 w 950191"/>
                <a:gd name="connsiteY3" fmla="*/ 443950 h 476775"/>
                <a:gd name="connsiteX4" fmla="*/ 0 w 950191"/>
                <a:gd name="connsiteY4" fmla="*/ 476775 h 476775"/>
                <a:gd name="connsiteX0" fmla="*/ 288252 w 1238443"/>
                <a:gd name="connsiteY0" fmla="*/ 476775 h 476775"/>
                <a:gd name="connsiteX1" fmla="*/ 0 w 1238443"/>
                <a:gd name="connsiteY1" fmla="*/ 171479 h 476775"/>
                <a:gd name="connsiteX2" fmla="*/ 593548 w 1238443"/>
                <a:gd name="connsiteY2" fmla="*/ 0 h 476775"/>
                <a:gd name="connsiteX3" fmla="*/ 1238443 w 1238443"/>
                <a:gd name="connsiteY3" fmla="*/ 443950 h 476775"/>
                <a:gd name="connsiteX4" fmla="*/ 288252 w 1238443"/>
                <a:gd name="connsiteY4" fmla="*/ 476775 h 476775"/>
                <a:gd name="connsiteX0" fmla="*/ 288252 w 1238443"/>
                <a:gd name="connsiteY0" fmla="*/ 476775 h 476775"/>
                <a:gd name="connsiteX1" fmla="*/ 0 w 1238443"/>
                <a:gd name="connsiteY1" fmla="*/ 171479 h 476775"/>
                <a:gd name="connsiteX2" fmla="*/ 332379 w 1238443"/>
                <a:gd name="connsiteY2" fmla="*/ 46931 h 476775"/>
                <a:gd name="connsiteX3" fmla="*/ 593548 w 1238443"/>
                <a:gd name="connsiteY3" fmla="*/ 0 h 476775"/>
                <a:gd name="connsiteX4" fmla="*/ 1238443 w 1238443"/>
                <a:gd name="connsiteY4" fmla="*/ 443950 h 476775"/>
                <a:gd name="connsiteX5" fmla="*/ 288252 w 1238443"/>
                <a:gd name="connsiteY5" fmla="*/ 476775 h 476775"/>
                <a:gd name="connsiteX0" fmla="*/ 288252 w 1238443"/>
                <a:gd name="connsiteY0" fmla="*/ 476775 h 476775"/>
                <a:gd name="connsiteX1" fmla="*/ 0 w 1238443"/>
                <a:gd name="connsiteY1" fmla="*/ 171479 h 476775"/>
                <a:gd name="connsiteX2" fmla="*/ 435430 w 1238443"/>
                <a:gd name="connsiteY2" fmla="*/ 218925 h 476775"/>
                <a:gd name="connsiteX3" fmla="*/ 593548 w 1238443"/>
                <a:gd name="connsiteY3" fmla="*/ 0 h 476775"/>
                <a:gd name="connsiteX4" fmla="*/ 1238443 w 1238443"/>
                <a:gd name="connsiteY4" fmla="*/ 443950 h 476775"/>
                <a:gd name="connsiteX5" fmla="*/ 288252 w 1238443"/>
                <a:gd name="connsiteY5" fmla="*/ 476775 h 4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443" h="476775">
                  <a:moveTo>
                    <a:pt x="288252" y="476775"/>
                  </a:moveTo>
                  <a:lnTo>
                    <a:pt x="0" y="171479"/>
                  </a:lnTo>
                  <a:lnTo>
                    <a:pt x="435430" y="218925"/>
                  </a:lnTo>
                  <a:lnTo>
                    <a:pt x="593548" y="0"/>
                  </a:lnTo>
                  <a:lnTo>
                    <a:pt x="1238443" y="443950"/>
                  </a:lnTo>
                  <a:lnTo>
                    <a:pt x="288252" y="476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17 Rectángulo"/>
            <p:cNvSpPr/>
            <p:nvPr/>
          </p:nvSpPr>
          <p:spPr>
            <a:xfrm rot="943785">
              <a:off x="6791535" y="2542137"/>
              <a:ext cx="574012" cy="71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18 Elipse"/>
            <p:cNvSpPr/>
            <p:nvPr/>
          </p:nvSpPr>
          <p:spPr>
            <a:xfrm>
              <a:off x="6948264" y="2276872"/>
              <a:ext cx="64807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6516216" y="2204864"/>
            <a:ext cx="21602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Patio de recreación</a:t>
            </a:r>
            <a:endParaRPr lang="es-PE" b="1" dirty="0"/>
          </a:p>
        </p:txBody>
      </p:sp>
      <p:sp>
        <p:nvSpPr>
          <p:cNvPr id="22" name="21 Rectángulo"/>
          <p:cNvSpPr/>
          <p:nvPr/>
        </p:nvSpPr>
        <p:spPr>
          <a:xfrm>
            <a:off x="4338007" y="4329142"/>
            <a:ext cx="21602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Estacionamiento</a:t>
            </a:r>
            <a:endParaRPr lang="es-PE" b="1" dirty="0"/>
          </a:p>
        </p:txBody>
      </p:sp>
      <p:pic>
        <p:nvPicPr>
          <p:cNvPr id="14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5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928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716016" y="1267812"/>
            <a:ext cx="3934243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7585" y="5229200"/>
            <a:ext cx="295232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1400" dirty="0"/>
              <a:t>Se colocará dentro del tópico y áreas públicas como: cafetería o sala de profesores, de forma visible dentro del ángulo visual.</a:t>
            </a:r>
          </a:p>
        </p:txBody>
      </p:sp>
      <p:sp>
        <p:nvSpPr>
          <p:cNvPr id="8" name="70 Pentágono"/>
          <p:cNvSpPr>
            <a:spLocks noChangeArrowheads="1"/>
          </p:cNvSpPr>
          <p:nvPr/>
        </p:nvSpPr>
        <p:spPr bwMode="auto">
          <a:xfrm>
            <a:off x="336626" y="1522245"/>
            <a:ext cx="3934243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SEÑAL DE BOTIQUÍN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38091" t="13251" r="34741" b="20600"/>
          <a:stretch>
            <a:fillRect/>
          </a:stretch>
        </p:blipFill>
        <p:spPr bwMode="auto">
          <a:xfrm>
            <a:off x="5163334" y="2849979"/>
            <a:ext cx="2755801" cy="34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163333" y="1916832"/>
            <a:ext cx="279304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400" dirty="0"/>
              <a:t>Los elementos que debe tener un botiquín pueden ser consultados en “La Guía para la Organización de Simulacros Escolares”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16926" t="43700" r="72443" b="30050"/>
          <a:stretch>
            <a:fillRect/>
          </a:stretch>
        </p:blipFill>
        <p:spPr bwMode="auto">
          <a:xfrm>
            <a:off x="1187625" y="1916832"/>
            <a:ext cx="2232248" cy="31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9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642359" y="229554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5148064" y="1369636"/>
            <a:ext cx="3240361" cy="365125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UBICACIÓN DE LAS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94830" y="4653136"/>
            <a:ext cx="367240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PE" dirty="0"/>
              <a:t>Se colocará una señal en caso esté cerca de aulas con objetos inflamables.</a:t>
            </a:r>
          </a:p>
          <a:p>
            <a:pPr marL="342900" indent="-342900" algn="just">
              <a:buAutoNum type="arabicPeriod"/>
            </a:pPr>
            <a:r>
              <a:rPr lang="es-ES" dirty="0"/>
              <a:t>Se colocará cerca al tablero de electricidad o grupo electrógeno si se tuviera.</a:t>
            </a:r>
            <a:endParaRPr lang="es-PE" dirty="0"/>
          </a:p>
        </p:txBody>
      </p:sp>
      <p:sp>
        <p:nvSpPr>
          <p:cNvPr id="8" name="70 Pentágono"/>
          <p:cNvSpPr>
            <a:spLocks noChangeArrowheads="1"/>
          </p:cNvSpPr>
          <p:nvPr/>
        </p:nvSpPr>
        <p:spPr bwMode="auto">
          <a:xfrm>
            <a:off x="699915" y="1407691"/>
            <a:ext cx="3934243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SEÑALES DE PELIGRO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 l="31100" t="33200" r="58269" b="39500"/>
          <a:stretch>
            <a:fillRect/>
          </a:stretch>
        </p:blipFill>
        <p:spPr bwMode="auto">
          <a:xfrm>
            <a:off x="2667037" y="1844824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https://encrypted-tbn2.gstatic.com/images?q=tbn:ANd9GcR-FTJsJzsqQVlTMm79rCTx-MAlIc6HdcadgP2J9z6dnQkxm7n1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621" y="4424739"/>
            <a:ext cx="2505078" cy="1876392"/>
          </a:xfrm>
          <a:prstGeom prst="rect">
            <a:avLst/>
          </a:prstGeom>
          <a:noFill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 cstate="print"/>
          <a:srcRect l="31100" t="43700" r="58269" b="30050"/>
          <a:stretch>
            <a:fillRect/>
          </a:stretch>
        </p:blipFill>
        <p:spPr bwMode="auto">
          <a:xfrm>
            <a:off x="650814" y="1844826"/>
            <a:ext cx="191829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794829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</a:t>
            </a:r>
            <a:endParaRPr lang="es-PE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83062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  <a:endParaRPr lang="es-PE" b="1" dirty="0"/>
          </a:p>
        </p:txBody>
      </p:sp>
      <p:pic>
        <p:nvPicPr>
          <p:cNvPr id="95240" name="Picture 8" descr="https://encrypted-tbn3.gstatic.com/images?q=tbn:ANd9GcQwiPrnKSjlCSfVj4UQKWof536KcSXup-y8NzuU76ooKn2QBop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6622" y="1977301"/>
            <a:ext cx="2505077" cy="2017439"/>
          </a:xfrm>
          <a:prstGeom prst="rect">
            <a:avLst/>
          </a:prstGeom>
          <a:noFill/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4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45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642359" y="229554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154599" y="5363924"/>
            <a:ext cx="24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SALIDA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996455" y="4197731"/>
            <a:ext cx="241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RUTA DE EVACUACI</a:t>
            </a:r>
            <a:r>
              <a:rPr lang="es-P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s-PE" sz="1400" b="1" dirty="0"/>
              <a:t>N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30421" r="70761" b="46000"/>
          <a:stretch/>
        </p:blipFill>
        <p:spPr bwMode="auto">
          <a:xfrm>
            <a:off x="205441" y="2943134"/>
            <a:ext cx="1742796" cy="24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22840" r="57316" b="53737"/>
          <a:stretch/>
        </p:blipFill>
        <p:spPr bwMode="auto">
          <a:xfrm>
            <a:off x="2123728" y="1784962"/>
            <a:ext cx="1725120" cy="237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9" t="22512" r="42599" b="53713"/>
          <a:stretch/>
        </p:blipFill>
        <p:spPr bwMode="auto">
          <a:xfrm>
            <a:off x="3658772" y="1765194"/>
            <a:ext cx="2158474" cy="24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5" t="21579" r="16778" b="53282"/>
          <a:stretch/>
        </p:blipFill>
        <p:spPr bwMode="auto">
          <a:xfrm>
            <a:off x="7127008" y="1616871"/>
            <a:ext cx="1907528" cy="265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7" t="23033" r="31075" b="53176"/>
          <a:stretch/>
        </p:blipFill>
        <p:spPr bwMode="auto">
          <a:xfrm>
            <a:off x="5508104" y="1784903"/>
            <a:ext cx="1620864" cy="25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50000" r="70986" b="25000"/>
          <a:stretch/>
        </p:blipFill>
        <p:spPr bwMode="auto">
          <a:xfrm>
            <a:off x="2195736" y="4485765"/>
            <a:ext cx="1725120" cy="239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5" t="50685" r="57607" b="26273"/>
          <a:stretch/>
        </p:blipFill>
        <p:spPr bwMode="auto">
          <a:xfrm>
            <a:off x="3779913" y="4567063"/>
            <a:ext cx="1800200" cy="21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6" t="50000" r="44108" b="25322"/>
          <a:stretch/>
        </p:blipFill>
        <p:spPr bwMode="auto">
          <a:xfrm>
            <a:off x="5508105" y="4498154"/>
            <a:ext cx="1692872" cy="23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1" t="50000" r="29770" b="25000"/>
          <a:stretch/>
        </p:blipFill>
        <p:spPr bwMode="auto">
          <a:xfrm>
            <a:off x="7380312" y="4485764"/>
            <a:ext cx="1728192" cy="239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70 Pentágono"/>
          <p:cNvSpPr>
            <a:spLocks noChangeArrowheads="1"/>
          </p:cNvSpPr>
          <p:nvPr/>
        </p:nvSpPr>
        <p:spPr bwMode="auto">
          <a:xfrm>
            <a:off x="379983" y="1349049"/>
            <a:ext cx="78644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 DE EVACUACI</a:t>
            </a: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Ó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Y EMERGENCIA PARA PERSONAS CON DISCAPACIDAD</a:t>
            </a:r>
          </a:p>
        </p:txBody>
      </p:sp>
      <p:pic>
        <p:nvPicPr>
          <p:cNvPr id="15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4" r="46082" b="51482"/>
          <a:stretch>
            <a:fillRect/>
          </a:stretch>
        </p:blipFill>
        <p:spPr bwMode="auto">
          <a:xfrm>
            <a:off x="1643063" y="230188"/>
            <a:ext cx="30956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773890" y="1265675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 EN ESPACIOS ABIERTOS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2" name="11 CuadroTexto"/>
          <p:cNvSpPr txBox="1"/>
          <p:nvPr/>
        </p:nvSpPr>
        <p:spPr>
          <a:xfrm>
            <a:off x="322186" y="1367851"/>
            <a:ext cx="6264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SEÑALIZACIÓN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ESPACIOS ABIERTOS</a:t>
            </a:r>
          </a:p>
        </p:txBody>
      </p:sp>
      <p:sp>
        <p:nvSpPr>
          <p:cNvPr id="6152" name="AutoShape 2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6153" name="AutoShape 4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6154" name="AutoShape 6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" name="1 Rectángulo"/>
          <p:cNvSpPr/>
          <p:nvPr/>
        </p:nvSpPr>
        <p:spPr>
          <a:xfrm>
            <a:off x="381000" y="1844676"/>
            <a:ext cx="829468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Para determinar la señalización en un área libre debemos tener en cuenta: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PE" dirty="0"/>
              <a:t>Las áreas de seguridad externas son:  Patios amplios, jardines, plazas y playas de estacionamiento.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PE" dirty="0"/>
              <a:t>Evitar colocar señales  cerca de  elementos y/o objetos como árboles, postes eléctricos, vidrios, letreros, cables eléctricos, etc., que puedan caer sobre las personas.</a:t>
            </a:r>
          </a:p>
        </p:txBody>
      </p:sp>
      <p:grpSp>
        <p:nvGrpSpPr>
          <p:cNvPr id="6156" name="5 Grupo"/>
          <p:cNvGrpSpPr>
            <a:grpSpLocks/>
          </p:cNvGrpSpPr>
          <p:nvPr/>
        </p:nvGrpSpPr>
        <p:grpSpPr bwMode="auto">
          <a:xfrm>
            <a:off x="395288" y="3933827"/>
            <a:ext cx="4068762" cy="2663825"/>
            <a:chOff x="460374" y="569137"/>
            <a:chExt cx="8047978" cy="6028215"/>
          </a:xfrm>
        </p:grpSpPr>
        <p:pic>
          <p:nvPicPr>
            <p:cNvPr id="61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4" y="569137"/>
              <a:ext cx="8047978" cy="602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6084224" y="5587861"/>
              <a:ext cx="2424128" cy="10094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</p:grpSp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0650"/>
            <a:ext cx="41036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5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37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ortar rectángulo de esquina diagonal"/>
          <p:cNvSpPr/>
          <p:nvPr/>
        </p:nvSpPr>
        <p:spPr>
          <a:xfrm>
            <a:off x="0" y="1304764"/>
            <a:ext cx="9144000" cy="468052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 Por su Función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23528" y="2064689"/>
            <a:ext cx="4248471" cy="1292303"/>
            <a:chOff x="886235" y="3173560"/>
            <a:chExt cx="4076052" cy="1292303"/>
          </a:xfrm>
        </p:grpSpPr>
        <p:sp>
          <p:nvSpPr>
            <p:cNvPr id="4" name="3 Pentágono"/>
            <p:cNvSpPr/>
            <p:nvPr/>
          </p:nvSpPr>
          <p:spPr>
            <a:xfrm flipH="1">
              <a:off x="1966354" y="3224808"/>
              <a:ext cx="2995933" cy="1087166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P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Señal de Emergencia</a:t>
              </a:r>
            </a:p>
            <a:p>
              <a:pPr algn="r"/>
              <a:r>
                <a:rPr lang="es-P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la señal de seguridad que indica la ubicación de materiales y equipos de emergencia.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7" t="25121" r="31661" b="57795"/>
            <a:stretch/>
          </p:blipFill>
          <p:spPr bwMode="auto">
            <a:xfrm>
              <a:off x="886235" y="3173560"/>
              <a:ext cx="1030192" cy="103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026997" y="4158086"/>
              <a:ext cx="889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>
                  <a:latin typeface="Arial" panose="020B0604020202020204" pitchFamily="34" charset="0"/>
                  <a:cs typeface="Arial" panose="020B0604020202020204" pitchFamily="34" charset="0"/>
                </a:rPr>
                <a:t>Extintor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79513" y="3382618"/>
            <a:ext cx="4392487" cy="1388695"/>
            <a:chOff x="777988" y="4448944"/>
            <a:chExt cx="2877151" cy="1388695"/>
          </a:xfrm>
        </p:grpSpPr>
        <p:sp>
          <p:nvSpPr>
            <p:cNvPr id="8" name="7 Pentágono"/>
            <p:cNvSpPr/>
            <p:nvPr/>
          </p:nvSpPr>
          <p:spPr>
            <a:xfrm flipH="1">
              <a:off x="1689124" y="4495328"/>
              <a:ext cx="1966015" cy="1188422"/>
            </a:xfrm>
            <a:prstGeom prst="homePlat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P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Señal de Evacuación</a:t>
              </a:r>
            </a:p>
            <a:p>
              <a:pPr algn="r"/>
              <a:r>
                <a:rPr lang="es-P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la señal de seguridad que indica la vía segura de la salida de emergencia a las zonas de seguridad.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77988" y="5529862"/>
              <a:ext cx="183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>
                  <a:latin typeface="Arial" panose="020B0604020202020204" pitchFamily="34" charset="0"/>
                  <a:cs typeface="Arial" panose="020B0604020202020204" pitchFamily="34" charset="0"/>
                </a:rPr>
                <a:t>Punto de reunión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1" t="71672" r="31400" b="10626"/>
            <a:stretch/>
          </p:blipFill>
          <p:spPr bwMode="auto">
            <a:xfrm>
              <a:off x="886235" y="4448944"/>
              <a:ext cx="747637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179512" y="4797152"/>
            <a:ext cx="4364812" cy="1531331"/>
            <a:chOff x="599074" y="5791472"/>
            <a:chExt cx="4983118" cy="1531331"/>
          </a:xfrm>
        </p:grpSpPr>
        <p:sp>
          <p:nvSpPr>
            <p:cNvPr id="12" name="11 Pentágono"/>
            <p:cNvSpPr/>
            <p:nvPr/>
          </p:nvSpPr>
          <p:spPr>
            <a:xfrm flipH="1">
              <a:off x="2131431" y="5791473"/>
              <a:ext cx="3450761" cy="1531330"/>
            </a:xfrm>
            <a:prstGeom prst="homePlat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P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Señal de protección</a:t>
              </a:r>
            </a:p>
            <a:p>
              <a:pPr algn="r"/>
              <a:r>
                <a:rPr lang="es-PE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contra incendios:</a:t>
              </a:r>
            </a:p>
            <a:p>
              <a:pPr algn="r"/>
              <a:r>
                <a:rPr lang="es-P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la señal de seguridad que sirve para ubicar e identificar equipos, materiales o sustancias de protección contra incendios.</a:t>
              </a: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1" t="25121" r="31183" b="57795"/>
            <a:stretch/>
          </p:blipFill>
          <p:spPr bwMode="auto">
            <a:xfrm>
              <a:off x="886235" y="5791472"/>
              <a:ext cx="1131267" cy="10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599074" y="6799583"/>
              <a:ext cx="1532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>
                  <a:latin typeface="Arial" panose="020B0604020202020204" pitchFamily="34" charset="0"/>
                  <a:cs typeface="Arial" panose="020B0604020202020204" pitchFamily="34" charset="0"/>
                </a:rPr>
                <a:t>Alarma contra incendios</a:t>
              </a:r>
            </a:p>
          </p:txBody>
        </p:sp>
      </p:grpSp>
      <p:sp>
        <p:nvSpPr>
          <p:cNvPr id="15" name="14 Pentágono"/>
          <p:cNvSpPr/>
          <p:nvPr/>
        </p:nvSpPr>
        <p:spPr>
          <a:xfrm flipH="1">
            <a:off x="5859977" y="2055725"/>
            <a:ext cx="2992782" cy="122541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Advertencia o precaución:</a:t>
            </a:r>
          </a:p>
          <a:p>
            <a:pPr algn="r"/>
            <a:r>
              <a:rPr lang="es-P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señal de seguridad que advierte de un peligro o de un riesgo.</a:t>
            </a:r>
          </a:p>
        </p:txBody>
      </p:sp>
      <p:sp>
        <p:nvSpPr>
          <p:cNvPr id="16" name="15 Pentágono"/>
          <p:cNvSpPr/>
          <p:nvPr/>
        </p:nvSpPr>
        <p:spPr>
          <a:xfrm flipH="1">
            <a:off x="5859977" y="3933056"/>
            <a:ext cx="3032502" cy="1819225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Advertencia prohibición:</a:t>
            </a:r>
          </a:p>
          <a:p>
            <a:pPr algn="r"/>
            <a:r>
              <a:rPr lang="es-P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señal de seguridad  que prohíbe el comportamiento  susceptible de provocar  un accidente.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19620" r="64982" b="63430"/>
          <a:stretch/>
        </p:blipFill>
        <p:spPr bwMode="auto">
          <a:xfrm>
            <a:off x="4949924" y="4170805"/>
            <a:ext cx="864096" cy="13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5" t="38992" r="30934" b="43290"/>
          <a:stretch/>
        </p:blipFill>
        <p:spPr bwMode="auto">
          <a:xfrm>
            <a:off x="4822884" y="1935224"/>
            <a:ext cx="1037093" cy="97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463754" y="2924946"/>
            <a:ext cx="183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Peligro a obstáculo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521266" y="5493955"/>
            <a:ext cx="183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Prohibido fumar</a:t>
            </a:r>
          </a:p>
        </p:txBody>
      </p:sp>
      <p:pic>
        <p:nvPicPr>
          <p:cNvPr id="21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2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3"/>
            <a:ext cx="1296143" cy="1221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475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4" r="46082" b="51482"/>
          <a:stretch>
            <a:fillRect/>
          </a:stretch>
        </p:blipFill>
        <p:spPr bwMode="auto">
          <a:xfrm>
            <a:off x="1643063" y="230188"/>
            <a:ext cx="30956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460375" y="1469294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 EN ESPACIOS ABIERTOS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7176" name="AutoShape 2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7177" name="AutoShape 4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7178" name="AutoShape 6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4" name="13 Rectángulo"/>
          <p:cNvSpPr/>
          <p:nvPr/>
        </p:nvSpPr>
        <p:spPr>
          <a:xfrm>
            <a:off x="5118025" y="5604075"/>
            <a:ext cx="33845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La señal más utilizada es la de la de punto de reunión en caso de emergencia. </a:t>
            </a: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4" t="37399" r="43600" b="23750"/>
          <a:stretch>
            <a:fillRect/>
          </a:stretch>
        </p:blipFill>
        <p:spPr bwMode="auto">
          <a:xfrm>
            <a:off x="5880025" y="2852936"/>
            <a:ext cx="1860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0376" y="1917204"/>
            <a:ext cx="8258175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Los ambientes abiertos  concentran una multitud de personas , por tanto es necesario que las señales de emergencia puedan ser visualizadas a larga distancia. </a:t>
            </a:r>
          </a:p>
        </p:txBody>
      </p:sp>
      <p:pic>
        <p:nvPicPr>
          <p:cNvPr id="7182" name="Picture 2" descr="http://www.seton.es/userFiles/upload/0325002-1-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6125"/>
            <a:ext cx="352266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4" r="46082" b="51482"/>
          <a:stretch>
            <a:fillRect/>
          </a:stretch>
        </p:blipFill>
        <p:spPr bwMode="auto">
          <a:xfrm>
            <a:off x="1643063" y="230188"/>
            <a:ext cx="30956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862342" y="1392157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 EN ESPACIOS ABIERTOS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8200" name="AutoShape 2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8201" name="AutoShape 4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8202" name="AutoShape 6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" name="1 Rectángulo"/>
          <p:cNvSpPr/>
          <p:nvPr/>
        </p:nvSpPr>
        <p:spPr>
          <a:xfrm>
            <a:off x="381000" y="1844677"/>
            <a:ext cx="8294688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/>
              <a:t>Las instituciones educativas que tengan áreas libres y amplias de concreto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(patios de formación, canchas deportivas) </a:t>
            </a:r>
            <a:r>
              <a:rPr lang="es-PE" b="1" dirty="0"/>
              <a:t>se pintarán círculos de color amarillo de 3.50 a 4.00 m de diámetro con franja de 0.10 m, </a:t>
            </a:r>
            <a:r>
              <a:rPr lang="es-PE" dirty="0"/>
              <a:t>como zonas de seguridad.</a:t>
            </a: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924177"/>
            <a:ext cx="38957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nillo"/>
          <p:cNvSpPr/>
          <p:nvPr/>
        </p:nvSpPr>
        <p:spPr>
          <a:xfrm>
            <a:off x="5102225" y="3141665"/>
            <a:ext cx="3286125" cy="3311525"/>
          </a:xfrm>
          <a:prstGeom prst="donut">
            <a:avLst>
              <a:gd name="adj" fmla="val 53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529138" y="5876927"/>
            <a:ext cx="906462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7" name="17 CuadroTexto"/>
          <p:cNvSpPr txBox="1">
            <a:spLocks noChangeArrowheads="1"/>
          </p:cNvSpPr>
          <p:nvPr/>
        </p:nvSpPr>
        <p:spPr bwMode="auto">
          <a:xfrm>
            <a:off x="481014" y="6269038"/>
            <a:ext cx="626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/>
              <a:t>CÍRCULO AMARILLO DE 0.10M DE ANCHO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5689601" y="3789365"/>
            <a:ext cx="1978025" cy="1919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9" name="24 CuadroTexto"/>
          <p:cNvSpPr txBox="1">
            <a:spLocks noChangeArrowheads="1"/>
          </p:cNvSpPr>
          <p:nvPr/>
        </p:nvSpPr>
        <p:spPr bwMode="auto">
          <a:xfrm rot="-2688048">
            <a:off x="5608639" y="4680228"/>
            <a:ext cx="268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1800" b="1" dirty="0"/>
              <a:t>DI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s-PE" altLang="es-PE" sz="1800" b="1" dirty="0"/>
              <a:t>METRO DE 3.5 A 4M</a:t>
            </a:r>
          </a:p>
        </p:txBody>
      </p:sp>
      <p:pic>
        <p:nvPicPr>
          <p:cNvPr id="15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6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762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4" r="46082" b="51482"/>
          <a:stretch>
            <a:fillRect/>
          </a:stretch>
        </p:blipFill>
        <p:spPr bwMode="auto">
          <a:xfrm>
            <a:off x="1643063" y="230188"/>
            <a:ext cx="30956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381000" y="1340768"/>
            <a:ext cx="3933825" cy="365125"/>
          </a:xfrm>
          <a:prstGeom prst="homePlate">
            <a:avLst>
              <a:gd name="adj" fmla="val 501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b="1" dirty="0">
                <a:solidFill>
                  <a:srgbClr val="FFFFFF"/>
                </a:solidFill>
                <a:ea typeface="Malgun Gothic" pitchFamily="34" charset="-127"/>
                <a:cs typeface="Arial" pitchFamily="34" charset="0"/>
              </a:rPr>
              <a:t>SEÑALES EN IE EN ESPACIOS ABIERTOS</a:t>
            </a:r>
            <a:endParaRPr lang="es-PE" altLang="es-P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4" name="AutoShape 2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5" name="AutoShape 4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6" name="AutoShape 6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2" name="1 Rectángulo"/>
          <p:cNvSpPr/>
          <p:nvPr/>
        </p:nvSpPr>
        <p:spPr>
          <a:xfrm>
            <a:off x="381000" y="2145630"/>
            <a:ext cx="82946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Las instituciones educativas que  NO tengan áreas libres internas  apropiadas, la evacuación debe direccionarse hacia las calles colindantes, sin embargo, no está permitido ser dibujada, pintada y/o señalizada.</a:t>
            </a:r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" y="3284538"/>
            <a:ext cx="42068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399097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4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4" r="46082" b="51482"/>
          <a:stretch>
            <a:fillRect/>
          </a:stretch>
        </p:blipFill>
        <p:spPr bwMode="auto">
          <a:xfrm>
            <a:off x="1643063" y="230188"/>
            <a:ext cx="30956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0 Pentágono"/>
          <p:cNvSpPr>
            <a:spLocks noChangeArrowheads="1"/>
          </p:cNvSpPr>
          <p:nvPr/>
        </p:nvSpPr>
        <p:spPr bwMode="auto">
          <a:xfrm>
            <a:off x="1763688" y="2204864"/>
            <a:ext cx="5904656" cy="3096344"/>
          </a:xfrm>
          <a:prstGeom prst="homePlate">
            <a:avLst>
              <a:gd name="adj" fmla="val 50121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s-PE" altLang="es-PE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MUCHAS GRACIAS POR SU ATENCION</a:t>
            </a:r>
          </a:p>
        </p:txBody>
      </p:sp>
      <p:sp>
        <p:nvSpPr>
          <p:cNvPr id="9222" name="AutoShape 4" descr="https://encrypted-tbn1.gstatic.com/images?q=tbn:ANd9GcRs4ZCFUsD2NYFSGVckB0eUWe6kQYNXMIPinaO4iP6fan_SLoD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4" name="AutoShape 2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5" name="AutoShape 4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9226" name="AutoShape 6" descr="data:image/jpeg;base64,/9j/4AAQSkZJRgABAQAAAQABAAD/2wCEAAkGBhMSEBQUExQWFBUVFBQUFBcYGBgaFRQYFRcVFRQUFBUYGyYeFxwkHBQUHy8gIycpLCwsFR4xNTAqNSYrLCkBCQoKDgwOGg8PGikkHCQsLCwsLCwsLCwsLCwsLCwsLCwpLCwsLCwsLCwsLCwsLCksLCwsLCwsLCksLCwsLCwsLP/AABEIALYBFQMBIgACEQEDEQH/xAAcAAABBQEBAQAAAAAAAAAAAAACAAEDBAUGBwj/xABAEAABAwIDBAcFBQcEAwEAAAABAAIRAyEEEjEFQVFhBhMicYGRoRQywdHwQlJiseEHFSNykqLxM1OCwkOy0hb/xAAZAQEBAQEBAQAAAAAAAAAAAAABAAIDBAX/xAAlEQEBAAICAgMBAAEFAAAAAAAAAQIREiExQQMTUWEiMkKBscH/2gAMAwEAAhEDEQA/AJ+hONqCuKNWo4zScWsJkZmOhzWzq6zt4EcbKXC9L6pxmSzaeYjt2JkiDJMBtiJmO0FzO39hYiniYAd2RLAC4nIIBc1xv3gE6xyURxQqVM2KzOZmEAOaahBJcxoAED3yfFd+2pXtGDqFzA9sFpuCCCD3EWKmdfULm9hdJRQpsbiKlJjHtDqLWtILGkwGPEbpjTcV1lHFMqNDmEOa4AtI0IOhCw0q5E7eamdTlDEJSE0wjZhm8VKHcpUjKQ+6raFTwrN91IcKw8lJSYOCJ7RwWdpm1cATooxs5y0sqlZWAVyqUKWxp3wk7YvMrTGKCPrlcqO2IdinmgGw3Hkt0VAVICrnVthM6OneUR2CNxW2ShlPOiVgHYb9ykGwX/eC28yLOrnVusB+y6rdL9yko4GrwW0Xpw9HKrdZ42c6NU37pP3lpSmL0cqN1m/uf8Snp7MA1JKtZ1BUrwrdp7EMGzgjbRbwCpPxqVHEnmrS0PGYURZY1URqtxxJ3oGwNQFqXRc9VxECyo1MUV1lWlm1aFk47ZFpb5LUyhYFSuVEaq1W7He7kpGdGDvITyhYhqBJbL+jSSucWnP9MmOOIpspPAqVWtlktOUECZMS3TSe0WiNL8Vg3CsA0tk03Pl9OBmBDspDftfaMn8go9s7Q9pq9Uym1pcW9phc8udDGtBcblsg257yE2O2I7DDO1wiA1zwZdLveaItO7w3JjjsHSFrazW1GioBNQNzXe6MoEmNAJHgut/ZTi6nVVWONgQWgkktm2mjRY+XIrKwD8Plca1TtMcGjJJc5rzBzNEaNFu/iu/2DhKDqfWUSwh1jlZlJLIBzb7TEd3FaslPhomseMpNxRTey8ipfZwNUcTySUsarTcYs+RuQmtG5YuDXKNLruacYghZvtSH2w8EcKtxqOxBKjJPFZ/tRRNxhVxp2vNlWaTJ3rMbiTxCkFY/eVxq21cgG9Oag4rMbVdxUzKh3o0l3NzUL6sJ+vUb3q0C9q70QxqAPTGoE6Q34ooWYkqF+K5KJ2L5K0Wm3EcUYrSsqnieSu0ax4LNiXIlB7MN6JruSLMgGbQaNyKOCB9RRua5Q0kdCiLgoix3AoRQcdyWkjqqrVK6nGDcdUqmCHFCUn4zmq52rG9XHYNu9C/DUvuhOodqNTbA4pI37PpE6eqSNQ7eOdD9utwrarajRWD8obkqNloG8ZiIINxG9Utq4gup5KNFzZJzuuQ4SHAZQbXzc9O9Yr9h0nf6WJbybVaWHukSPyQO2Ji6dwwuH3qbg4f2FXO61scMfytXo/gOsr569UMaIz5iQ57cwBDSRrF/Bdl0d6OmpiqT6VdoZRPZa2Qags4usLyDcG9uVvMBtas0xneORMnyKmZtmprY8y0T5gJnyWTWlwx/a+m3OtdA8NDS4uAaBJcSIAG+V870eltYAtzug2IFSoAfDNCv4LprWp0XUWueKbg4FstcO1rBe0keafs/g+v8se0YTFGrXytol1AtluIa9hYTEkZPe1stX93jmvHejv7TquFpimA17BoHsMt4wWOGpk6b10uG/bU37dBv/Go4ejqfxV9i+rJ6ANlA6kpjgmgxErlsL+1vCO95lRvdkcPR4PordfptgcQx1N1XK17S1xc2owgGxhwFj3HxVPk/ovx5T06B9CLZZVQ4Zp0b5LOxHSfC0MMxtKtTc0ZabYq53tEHtuMlxiJJN/GAl0P211gNOzQxoDGAaNBIzudJu7hu3yTJ1Kw1Rs3kpv3dawClxuJcymTTZ1r7ZWZg3NcT2nWECT4KenS36GLiZjiOaOVLPNEjdPckHDgr1TBTcGEApsLizM0vaAXNkZmg6EjUAq5RI2idAlldwVgUg3RGPFGypuY7gm6hx3LSpwiyhHIbZgwKIbOCt1XgIRVCd0o6eBaFOzDAIM8FSMrA70Xa7SBqeEgU6wySSYlAaikkSULsSE3tQ4qOqMqKqhfjWqrUx4Wo1B1AszE7XoMLQ6tTBecrQXtlxBAIaJuZcBHMKWtjJXJ47YeDpMGXDUmt6xgIDREvcGEwdNQtybLZobYoVnOFKoyoWWfldOWSQJ8Wu8ikqQc1nuNaybnK0NnvgXSTxDyep0ar/wC2D3Ob81Ls3YtRgqyxzD1Z6sg6O3RB1Qs23XmznFt+1NMiRuiSd4Whs3adVznBzpim5wsNREbl4cuUe3DKZTbIq1MURFWn1oG6pSzf3RKpVMNQd79CpSPGm4x/Q8LaPSes0aNP/E/ArUpbWrGmH5Gm0x2vmnllPQsw8OLOxKZ/0sS2fu1QaZ87gpjsLEsEmmXD7zMrx3y2V1A6R5vfoN1Iv+rUG0aFN/VPFduEzU5DZABhxEggjuWp8l9xm/HNblcpJ4eiNr+X5rfb0UFR0jFMqE3n3nHme0Z71G7obUk5a1Ixb3iPSLJ+3H9Z+vJiZwpGO4Ej671qnobiNxpnuf8AMIX9FMUPsA9zmeeqfsx/TwynpSbin/fPiSfzU1DalVhlroI0IgHzbBRHo/iRrRf4AH8igdsusNaNT+l3yTvGn/Js4Tp3jafu1n+Li7/3zLZwn7Xsaz3sj/5mD/plXCnDuGrHDvB+ITTHEJ6Z1PcepYb9tj/t0GHuLm//AEtLCftewclzqT2ucAHOGQkgaAk5SQL2XjufmtHYXR6tjHwwANB7byOy35nkPTVaxxt8M2Yz09v2N0/weKqClSe7OQSGlhFmiSZEt05roOtHFcd0b2Lh8FTy0my4jt1He+/x3D8It3m62G4xpXWYX24Wz02RXbxUnWBYftrRvSO0xxRwDafVCpvcZN1mu2kOIUD9qMGpWpgttHE4gqkdpkFV/wB8t3C3go62OadR8Eya8ntp0duHerB20ucdim7h6kqLCYksBAJdexfDnC2k23k6yi44tarpztadxULseeK56ptN53x5IPbqn3p8ArjDqt12OO5Qv2hyWI/GPP2lBUxp3knuTJFquh/eR4AKJ+0OK5t2LUbsYU8A6CptILK25jQaOuj6TvKrTPwWY+qVV2k49S/k2fKD8Friy6CrihOqSxH1DwSTxq24Yk5mQ0xmqTd0CQ2CRpu3rX2KP4scWPHoqYAVrZtdrKrSTAvOtpBGi+bldx7sMLiysSewf5XD+0gLdwlJpwsXjK8c9DyWV1Y4IxSHBG4cvjt7Vdif6NQcKr4nXUH4oulbf4OFP4arfJ4PxVoUx9FSbRoMq0KTTBLHVN5sHREHfotcpvbOXxXhxiv0UPbpnjTjxDXLUwpAxFcGILpuO9UdmYdtN7NMrZ5wCD81JiWzVc5uWCeXxC53vJu43jppbWDepcRlnsmwg+8FRoud7MLuGWuN50IOvJV3UXEODoymI0jfYFWKbGik9vZkua4acCD8FWLDGxtgWsSO55+ayMHtKt1VY9Y6WtYWkmSO00GFGHvNgW91pRYWmGteDF2QL78wPzRZFjMp5bbsVUDCQ92hI0O62oVLCbWqOpy4tJ60NMtboWk6Kj1hjLLdIF/Ab0dNoFNzSYOZls3AOBm/crjFjy72s7RxWUN7FJ0n7jeBO7uXZ7ExIbhqQDWgZdwgXN9F54+hmiDMXs7kZ38FtYbb+Sm1mYWA+15jRen4bjjk4/Jhllj27F+N4fooziXHiuGx2365JZRF6gE1Jc4MAserDjANzePXQKGzqjGCXB8C+bX+uPzlem/NjPDjPhvt3Lqv0VG6t+IDxAXBO2xRBghoI1i/qBCYbcozoDvsHE+jUfd/D9c/Xde0N3vb/UPmgOPpgRmZ/UPmuHPSGle2lvdcP+vIoWdJqZMAEk6QDwlX2/w8Mf12n7yYP/Iz+ofNL96U/wDcb5riKnStoJEEQJNhI/uT1OlEGMpmSNBrpxKr8t/Bxx/XbfvWn/uDwBPwSq7RYzM41BAaH+8JjSb84HiuFqdInW7BuAdO8bmn7pUjtpktmqA1txds6Zbxl/EFn7P41rH1Xc4TGGpTa8SA4TB1HLgndO+VxtLbLWtDZqG8CGkC+6AkzbUuGRtSbkGCNBJv3J+2RcJ+uuLeaYNvE84m8cYWFiMVUZSdXJZmLRTDrF7JcfDUc9y5+pt6r1pqB5mA3NES0GwgGBJEkLcytcsrMXcuLcwbmGYgkDeYifzCir1mMnM5oiJkiROltVwftBIyl3ZLpm+sRPHTci2jii92bMc0uPAgWgz4DyVus847GptagAe20mHGBqcusbjoe9VK+3qNRr6bcxLszAYsZsHSdBK5KpSPvSZm8ecz4qTAn+NSn77fzCLlRzdPhOkFPLD3EuBMkMMG/IfVklx+Id/EeBucR6lJG6vsrJGDeKLarjIcSI8/krOCx1SmZpuykiLC5HfwstM052fwh/1+axaP8ztREfyuEarzY9+Ws943pYLHRuHgLd6ipYao+o1uaziB7osrNJktHvf5B1ureHpxVpmD77bpvg4+Yp08EesfTAlzc0X1gxIEKVz67mNBecoMBsWbOuWdNy0NoUXNxLy2xNQ6jWQ0jw7RRPdmpkiBu1jS1zHJdfjmOUYzuUvlk+w1HVGNcSGudGjeIB0HNWsTs803loiwbBMTcSrDqJZVpOJZHWaNO8kEzfmPNXdvlja0uj3WmSTukd25c8v9TpJ/hv8AqpSwtSr1dM1y0EWBdLQRn0bB4EWVPC7PzU6r3OJ6vKRJEXIBmFcGLpuDMr/d1sTvcbealwb2iliQXBuamImBcOFr6lFs0cZbVKm4C7XlpaCSWkiIuTYSjwWCFRxJe5wFN77mbtBPDkom0LOvOaYIAtaPFaOwqYFQNkmadRs97HKtmujjjlb2zqTST2TGhlroPorGHwgLaz3OLsmSCST7xg6qANDYkncBeJnwWns9rRTxEmB1bXE3MZXtvZVyixxy32z6lAib1GngCRMi1uHzU2O2eWupBriA+nTceJJkOObwCr4LHtrONrwNeAsFa29isvs8An+GBaLZajwJ4blXutYzU3a0NgsiiTmJOdwkm+jTHqtBrAZBvIcPMFZnR2qOrcHnKc8wYtLRa55K3iMaxphpzO4W+CLjdusymoxhsxgNxIjx4fkr7cDR7OZojI2NfslwjyWbV2p2gGtnnuHjCjq7UqQ2WCMtr/iNtPFMmW9i5Ya1/wCNh2Gphrsgt2JsRESL+aosogYikQABMQN8mPiq1LFVnBxAbENJ1P2gOPCCq9OtWNRk5Gy5oG8zN4gm4srV3Rymp02CByR4l3aP/E+bQsvB0azqoa9wy74ABtrfKeSt16bQSO2e+oOA4U1cWvs/IuGqMrdNCP7ig2cw9WQAbVCbcwL91lBRwrHw05hOe4qOkQJHAKnhGt6t+aXFpaO0Zza35aK1NDlblOmy8wBbSd4HwQZRUeKfEQRqQBqT3BU8NTpwSaeYQQQPte4Q2SCN3BTOxOIqtd2S1oOgEa3BOYy88yfJamHvTOXyf7dtTEYl7qVRhfIdAZO4CDlM7jEKnQ2XmJc49nt79ZEBotujRUK2PqNEu7IAzaD3Y1v9XU9U1nNa8mGujIezlgiQQIsF1m3ns35QP2cYtlt+IfXFPTwA3kRcak+PupUsFXeCQCBeJkSZ0ba5N1abgqjWy5pEGSSWgAXmST6puXTH16qCuyGkuMie0RrwGvcqLMfR66mA2oTnbFxGo3ZVp1KGahmA98xBcCbOdeJ0JHkVku2Q9zg9oa3Kbg1WSSNSASDfcj+mzrw2BiKZqVGxDmuh0uAnW4TrKdgC59R+emC55JBqNBG643aJkbjN5eolwbR7E8TlAqCTExJbJjxWO+rDiA4kcdJ5wtLA4NgY6n7fSc10EgU37uZbO5WP3DQDM5xVMMzZZ6t/vRMeV1wmFdrnGMKh4nzKhrYwsII1Bm87jbvV3az6dAsy1Gva9mdrsrgSMzmkZTzaVk47Hh41MjTs/Mq4C5XXTTftY1KhqOiSQ48LAaDwU5eH/ZlupGgJ1knVczQrmZ81f9udEBrv6j+i1jyx6jnrd/ybtTEEjQAAtcBwywLb9BxUXS7EDEOa+mey1sEGxnM4zE8CFiPD3aAnxPxU1PC1zuPl+ir3d10l64xW2aSXiDEG53Ac0W3C4VM0yw+6RMCNxnereH2PW/lngbfmrTejTiRmlw366cjBV/iOGWtaNs7Dupkio5uUMzkAzf7rY36awFdpbWY12ZktItJFwTPCQbA+Skp9HnFrB2iWzdxnXgNys0OisOeREPcSQTYXOgPedZVJNdumrPDJqYxji3k4HTXhMxZSN2ubww3EaAA8jcyO9aeB2dSdUcwMDXAS+STcENgA2juWrT2K0arWWPG6Zxu+3G7LZUbmyNylxubTqYHEAQru1MM9rmMIL3EOvpo9wJNzA7Mjk4LoMHsYNr1SQcrmsy+M5h4W80+xcM4tLqrW5s5PGQQCCCdNV1nGb/4/67Y1luT0yn7HfBI0EmcsDvuVPgqdSnQdUDL5SSZFoBEdw1XQ1m9kxEwSJ0kC0+MLPwWFLaLqbnmq2o03ywRmbBEA6b53Fc9bvfh33jMbryxsPsqtWohzRGaDJI3QZjmpD0TDmZAyKt7l/ZA42AB1Fu9dJgqOSm1jRAaIAPJGKZz5p8PAgjXmD4Js76672xbvy5HYOCfU6ymx2bLY5iRAkC3G7Tw1WnidmvxLmva1rOrdBBAbJBkkBoNuBsd25W9m4AUsRVqA2queCLQ3Llc0tHOXzzWlTY1pcRq4yfrxK1ZO1MrrVctitn1adRrYDs0aHTO7IJmDrA8Qr9To89xnNHh+q23wYkaaeYPwHknNRZ4xu/JlfLEpdHarXA5mwM3ETmEGVHi+izTTik/ISQ2oXS7M/MJc0SIAvbkt7MqeCwOSrWcAQKhDjOkjhed7lrqMb9qGH6NkNtVA3GGakb9RKlPR1x1rHy8PvLXLUg+NAs6h3WS3oxP/AJHeQ+aP/wDMDfVf6KR+3qftIw/aNSJsOyJGaCd1ldc4806i5VmHoyzfUf6fJIdFqX3nebf/AJWgXJrnj5q1PwcqoDopR+84+I+SL/8ALUd+b+pXSOfqgLieP14p1BuqT+jmHkkzJue05JXSEk6Z7ea4XAlu8nua5bdfCOOCpNgkmtUedBo1rR8VrswbQNFacwZWi1gfUrkzpye1dhVatLDZAJa2o10nT+IXD/2KGh0Sq7y3wJ+S7Om0QO8+v+EYaEtSObwnRQNu4NLuN/yWjT2E3/AWqIThZ4RrakzZLBxU7NnsG5WITimVrjDyv6BuHaNwRdWiyJw3vTpkICNrk+VK3H68E6LL2fgcuKr1JPbtFo1j/r6rUIQsotBJAgnUxBPed6Mkp8idGFEJ202gfMlK53p2tKCQcPoIw5CSU11IWdKfqUxninB8fM/klEDwhPk5FOXn/CYtJ4nxQiDeJ8k2Ud/ellTZ4Uhz9AJi6ELpKYOHAlSPmKek3M4DST5JutHBBiaeem9v3mkelkpTr0qPWtrtEODefakRJ4kCyuZpAPFYw2pSygGrSBAv22668VsYKl1bXNDSP4lQt4w52YRwFyumevTGOzxGtuW/9PFM5/gPz+aZz+V/RJrd8Elc2guzJX4n1RPcTuKCORSCIPP1STPHIpKSmI4+imtAQDBtO71PwRDBsFyB43Pqs6Z2ek4ExIPipciYBo09Annl6qIurThh4IACl4lRGR4Jwfr/ACgaeaJrjxUhTy9UpTyeIQ9Z3HwSTlvf5pwO9MHngPrwT5zyQT+aae9OAdcv14lFI/x/lSDBThvNLMNw+u9OHqRwPqP1RE93qgLinLhHzUjlOXKLrTu+SINMXPkpEXJSUTWgJR3eakDLxunEpy1KFI0FCWlERz8AiyAe95DXxO5SRtaTp/jvO5SEdlw1JBE/ZEiPH61SLyeAHAad/M8ygeY5nh8TwSnHY7ZrWYBw6sNrUa7alQffE5ZbxaWvGnArsqsu3ETe+v6LMx2Ec4vIguc1rGlws0AyYEGZWia3FLPsLaJ5eYTZT9QmLuMJQFEuqPA+iXVnh6hNEJE8VALmfhSTOA4JlaSO54pwnbPJEX8SssmlEhmf1/VPk+gppJCSDJzKMUydEo0ohPFLquJCeeU95+CiHJ4qQDw7/lqhNQ93ch8/JCHI70+fhb1QiOKLMOIUTyU6CpiAPl+iEVHHQQOJ+SknCB1Ybrnkouqm7iT6DyClbCkbtHg31PyRtpxz5lNI4pAjvVtCTW5JpTjmokACkGjgmgo2gnfA47v1UA2TijxJA8ZPcJRGoGm1zxI/IfXgoyb3USJG63jJPefkk2nzQucAL+A4oC2dbct3jxUDuqk6Hxt6CL96Te/8vzSPcnDlbRX4/khumIKcMSCITSRwSLUoUCDzyTF3ckQmISiL+SSBwSUgtbzlEOQTSOH14J85WWRgeH15opHeokTSkjz8LJTzKQCRjeomDkYbyQGrafUqL2sn3e13C3nohLIppGoG6mFBledXZeQufNHTotF4k8Tc+ZSTe0E+6Ce+w+afqSfePgLDz1KOUV0ImMA0ACI8lGXJ/FRKEzgdxRSlCEYSmMpwEQbNk6IM3JOwEmwPpbvMqTK1vvX5D4nchfWJECw4DTx4+KgcPa38R/tHzSfiidY8iPKEzQmc5oF/rkOaifrRwHmfmhdiG6Nud5mw+aAEu17I4bz/ADH4Iw36shGAG8HvkfJGC3mPJB1QKbqRwSBSOJ8v1Qw373oU3VDn6oRSHE/XgoJMltR6/JMWk/aHmosm6T6H4IjSPHzH6qR+qdy/qb80/VHh6g/kUIZzHgD80zvrd8Cra0kNM8D5FAWngfJRgxuHmn60/wCITsGenTnEO/F5/qmRu/iRtKIXSSUyeYKPNZMkoxGX2J4cENF5eJbAHE3PlomSUqlGGGplx5/LRTZkklGHzJC6SSicCE+dJJJBnRApJIRFx3JnOSSSh0KWYE6BsTxvaydz9wsPU95SSQggp2pJIVM6uGwAJLrCdBvuo2suS65+HAcAkklCaJRk2SSRSDOk1JJQhOHFNnjgkkidzZy6p3OKHMkktsULnQkZIsUkkg0FA1OkpezPrFOkk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pic>
        <p:nvPicPr>
          <p:cNvPr id="12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205709" y="116632"/>
            <a:ext cx="1296143" cy="1213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ortar rectángulo de esquina diagonal"/>
          <p:cNvSpPr/>
          <p:nvPr/>
        </p:nvSpPr>
        <p:spPr>
          <a:xfrm>
            <a:off x="0" y="1255805"/>
            <a:ext cx="9143999" cy="517011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Luminiscencia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4508" y="2162551"/>
            <a:ext cx="57070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Por su comportamiento ante la luz se clasifica en : </a:t>
            </a:r>
          </a:p>
        </p:txBody>
      </p:sp>
      <p:sp>
        <p:nvSpPr>
          <p:cNvPr id="4" name="3 Pentágono"/>
          <p:cNvSpPr/>
          <p:nvPr/>
        </p:nvSpPr>
        <p:spPr>
          <a:xfrm>
            <a:off x="305130" y="2708920"/>
            <a:ext cx="6217762" cy="794072"/>
          </a:xfrm>
          <a:prstGeom prst="homePlat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Convencionales</a:t>
            </a:r>
          </a:p>
          <a:p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aquellas que no poseen ningún efecto lumínico</a:t>
            </a:r>
          </a:p>
        </p:txBody>
      </p:sp>
      <p:sp>
        <p:nvSpPr>
          <p:cNvPr id="5" name="4 Pentágono"/>
          <p:cNvSpPr/>
          <p:nvPr/>
        </p:nvSpPr>
        <p:spPr>
          <a:xfrm>
            <a:off x="323529" y="3861048"/>
            <a:ext cx="6217762" cy="1426408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 Fotoluminiscentes</a:t>
            </a:r>
          </a:p>
          <a:p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aquellas que  ayudan a identificar las salidas de emergencia o rutas de evacuación en caso de apagones repentinos. Son  generadas por pigmentos inorgánicos no tóxicos que absorben y almacenan la luz artificial.</a:t>
            </a:r>
          </a:p>
        </p:txBody>
      </p:sp>
      <p:sp>
        <p:nvSpPr>
          <p:cNvPr id="6" name="5 Pentágono"/>
          <p:cNvSpPr/>
          <p:nvPr/>
        </p:nvSpPr>
        <p:spPr>
          <a:xfrm>
            <a:off x="340689" y="5661248"/>
            <a:ext cx="6217762" cy="82016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 Retroreflectantes</a:t>
            </a:r>
          </a:p>
          <a:p>
            <a:r>
              <a:rPr lang="es-P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señales que reflejan  la luz de vuelta hacia la fuente sin importar el ángulo  de incidencia.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861048"/>
            <a:ext cx="1719333" cy="13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1" t="31297" r="31660" b="50682"/>
          <a:stretch/>
        </p:blipFill>
        <p:spPr bwMode="auto">
          <a:xfrm>
            <a:off x="6948265" y="2240686"/>
            <a:ext cx="1719333" cy="15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seton.es/userFiles/upload/07000-1-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8" y="5355393"/>
            <a:ext cx="1560317" cy="11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0 Pentágono"/>
          <p:cNvSpPr>
            <a:spLocks noChangeArrowheads="1"/>
          </p:cNvSpPr>
          <p:nvPr/>
        </p:nvSpPr>
        <p:spPr bwMode="auto">
          <a:xfrm>
            <a:off x="1223060" y="1337282"/>
            <a:ext cx="3934243" cy="432049"/>
          </a:xfrm>
          <a:prstGeom prst="homePlate">
            <a:avLst>
              <a:gd name="adj" fmla="val 50121"/>
            </a:avLst>
          </a:prstGeom>
          <a:solidFill>
            <a:srgbClr val="8064A2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s-PE" altLang="es-PE" b="1" dirty="0">
                <a:solidFill>
                  <a:srgbClr val="FFFFFF"/>
                </a:solidFill>
                <a:latin typeface="Calibri" pitchFamily="34" charset="0"/>
                <a:ea typeface="Malgun Gothic" pitchFamily="34" charset="-127"/>
                <a:cs typeface="Arial" pitchFamily="34" charset="0"/>
              </a:rPr>
              <a:t>COMPONENTES DE SEÑALES</a:t>
            </a: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6886" y="3014116"/>
            <a:ext cx="9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COLOR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2996952"/>
            <a:ext cx="247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FORMA GEOMÉTRICA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5980" r="70638" b="61837"/>
          <a:stretch/>
        </p:blipFill>
        <p:spPr bwMode="auto">
          <a:xfrm>
            <a:off x="179512" y="3509196"/>
            <a:ext cx="1064814" cy="16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t="45391" r="68751" b="33538"/>
          <a:stretch/>
        </p:blipFill>
        <p:spPr bwMode="auto">
          <a:xfrm>
            <a:off x="1531604" y="3560683"/>
            <a:ext cx="1384212" cy="151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879544" y="30141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SÍMBOLO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44301" r="58438" b="32400"/>
          <a:stretch/>
        </p:blipFill>
        <p:spPr bwMode="auto">
          <a:xfrm>
            <a:off x="3213148" y="3526886"/>
            <a:ext cx="2478168" cy="14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3190182" y="3057776"/>
            <a:ext cx="0" cy="31132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724128" y="2935378"/>
            <a:ext cx="0" cy="317998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0" t="59745" r="18768" b="13111"/>
          <a:stretch/>
        </p:blipFill>
        <p:spPr bwMode="auto">
          <a:xfrm>
            <a:off x="5840373" y="3581367"/>
            <a:ext cx="2980100" cy="12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724128" y="5085184"/>
            <a:ext cx="3240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Ejemplo: </a:t>
            </a:r>
          </a:p>
          <a:p>
            <a:r>
              <a:rPr lang="es-PE" sz="1600" dirty="0"/>
              <a:t>Punto de Reunión en Caso de Emergencia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1520" y="1909281"/>
            <a:ext cx="799288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Todas las señales deben considerar los componentes: </a:t>
            </a:r>
          </a:p>
          <a:p>
            <a:pPr algn="ctr"/>
            <a:r>
              <a:rPr lang="es-PE" sz="2000" b="1" dirty="0"/>
              <a:t>Color, forma y símbolo ; según lo establecido en la Norma Técnica Peruana 399.010-1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66827" y="5192032"/>
            <a:ext cx="311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Ejemplo:  </a:t>
            </a:r>
          </a:p>
          <a:p>
            <a:r>
              <a:rPr lang="es-PE" sz="1600" dirty="0"/>
              <a:t>Señales de  Evacuación (Verde)  </a:t>
            </a:r>
          </a:p>
          <a:p>
            <a:r>
              <a:rPr lang="es-PE" sz="1600" dirty="0"/>
              <a:t>Señales Contra Incendios (Rojo)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18797" y="5157192"/>
            <a:ext cx="2621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Ejemplo: </a:t>
            </a:r>
          </a:p>
          <a:p>
            <a:r>
              <a:rPr lang="es-PE" sz="1600" dirty="0"/>
              <a:t>Rectangular y circular.</a:t>
            </a:r>
          </a:p>
        </p:txBody>
      </p:sp>
      <p:pic>
        <p:nvPicPr>
          <p:cNvPr id="1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18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475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diagonal"/>
          <p:cNvSpPr/>
          <p:nvPr/>
        </p:nvSpPr>
        <p:spPr>
          <a:xfrm>
            <a:off x="-33358" y="1338140"/>
            <a:ext cx="9144000" cy="362668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Color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27850" r="17070" b="45562"/>
          <a:stretch/>
        </p:blipFill>
        <p:spPr bwMode="auto">
          <a:xfrm>
            <a:off x="971600" y="1842196"/>
            <a:ext cx="6924455" cy="1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19360" r="12025" b="17825"/>
          <a:stretch/>
        </p:blipFill>
        <p:spPr bwMode="auto">
          <a:xfrm>
            <a:off x="1031922" y="3645024"/>
            <a:ext cx="692445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ortar rectángulo de esquina diagonal"/>
          <p:cNvSpPr/>
          <p:nvPr/>
        </p:nvSpPr>
        <p:spPr>
          <a:xfrm>
            <a:off x="0" y="1340768"/>
            <a:ext cx="9132022" cy="432048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Color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53876" r="17070" b="30339"/>
          <a:stretch/>
        </p:blipFill>
        <p:spPr bwMode="auto">
          <a:xfrm>
            <a:off x="683567" y="2831810"/>
            <a:ext cx="7128792" cy="110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t="24292" r="16442" b="59923"/>
          <a:stretch/>
        </p:blipFill>
        <p:spPr bwMode="auto">
          <a:xfrm>
            <a:off x="899592" y="1844824"/>
            <a:ext cx="6984776" cy="10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22978" r="12256" b="13603"/>
          <a:stretch/>
        </p:blipFill>
        <p:spPr bwMode="auto">
          <a:xfrm>
            <a:off x="1305043" y="3915495"/>
            <a:ext cx="6101866" cy="282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7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34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69230" r="17070" b="14554"/>
          <a:stretch/>
        </p:blipFill>
        <p:spPr bwMode="auto">
          <a:xfrm>
            <a:off x="755576" y="2573481"/>
            <a:ext cx="7200800" cy="11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t="24292" r="17022" b="59923"/>
          <a:stretch/>
        </p:blipFill>
        <p:spPr bwMode="auto">
          <a:xfrm>
            <a:off x="971600" y="1484784"/>
            <a:ext cx="6984776" cy="110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t="11857" r="16427" b="35071"/>
          <a:stretch/>
        </p:blipFill>
        <p:spPr bwMode="auto">
          <a:xfrm>
            <a:off x="1223628" y="3861268"/>
            <a:ext cx="6367895" cy="29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ortar rectángulo de esquina diagonal"/>
          <p:cNvSpPr/>
          <p:nvPr/>
        </p:nvSpPr>
        <p:spPr>
          <a:xfrm>
            <a:off x="0" y="1279245"/>
            <a:ext cx="9144000" cy="421563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Color </a:t>
            </a:r>
          </a:p>
        </p:txBody>
      </p:sp>
      <p:pic>
        <p:nvPicPr>
          <p:cNvPr id="6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0535" r="46082" b="51482"/>
          <a:stretch/>
        </p:blipFill>
        <p:spPr bwMode="auto">
          <a:xfrm>
            <a:off x="1570524" y="301561"/>
            <a:ext cx="3095650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60045" r="16294" b="12446"/>
          <a:stretch/>
        </p:blipFill>
        <p:spPr bwMode="auto">
          <a:xfrm>
            <a:off x="1259632" y="2477333"/>
            <a:ext cx="6768752" cy="18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t="24292" r="16345" b="59923"/>
          <a:stretch/>
        </p:blipFill>
        <p:spPr bwMode="auto">
          <a:xfrm>
            <a:off x="1091958" y="1412266"/>
            <a:ext cx="6936426" cy="10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16360" r="12256" b="19821"/>
          <a:stretch/>
        </p:blipFill>
        <p:spPr bwMode="auto">
          <a:xfrm>
            <a:off x="2069317" y="4335125"/>
            <a:ext cx="4806939" cy="23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ortar rectángulo de esquina diagonal"/>
          <p:cNvSpPr/>
          <p:nvPr/>
        </p:nvSpPr>
        <p:spPr>
          <a:xfrm>
            <a:off x="0" y="1196752"/>
            <a:ext cx="9108504" cy="432048"/>
          </a:xfrm>
          <a:prstGeom prst="snip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señalización: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Por su Color </a:t>
            </a:r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718CB742-8EA9-4204-BEEC-5418D563E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190943"/>
            <a:ext cx="2304255" cy="1113819"/>
          </a:xfrm>
          <a:prstGeom prst="rect">
            <a:avLst/>
          </a:prstGeom>
        </p:spPr>
      </p:pic>
      <p:pic>
        <p:nvPicPr>
          <p:cNvPr id="8" name="Picture 2" descr="Gerencia Regional de Educación Cusco">
            <a:extLst>
              <a:ext uri="{FF2B5EF4-FFF2-40B4-BE49-F238E27FC236}">
                <a16:creationId xmlns:a16="http://schemas.microsoft.com/office/drawing/2014/main" id="{F3E8A6A2-6F26-B9A6-33B5-49E563007A2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50"/>
          <a:stretch/>
        </p:blipFill>
        <p:spPr bwMode="auto">
          <a:xfrm>
            <a:off x="179513" y="82932"/>
            <a:ext cx="1296143" cy="132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497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1669</Words>
  <Application>Microsoft Office PowerPoint</Application>
  <PresentationFormat>Presentación en pantalla (4:3)</PresentationFormat>
  <Paragraphs>271</Paragraphs>
  <Slides>33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LENOVO</cp:lastModifiedBy>
  <cp:revision>37</cp:revision>
  <dcterms:created xsi:type="dcterms:W3CDTF">2014-06-21T04:55:45Z</dcterms:created>
  <dcterms:modified xsi:type="dcterms:W3CDTF">2025-04-04T21:44:28Z</dcterms:modified>
</cp:coreProperties>
</file>